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mtClean="0"/>
              <a:t>Образец заголовка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Образец подзаголовка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uk-UA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над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uk-UA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скадр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uk-UA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uk-UA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uk-UA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Образец подзаголовка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uk-UA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uk-UA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uk-UA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uk-UA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51A0C47-018D-4460-B945-BFF7981B6CA6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atin typeface="Century"/>
                <a:cs typeface="Century"/>
              </a:rPr>
              <a:t>Студентська революція </a:t>
            </a:r>
            <a:r>
              <a:rPr lang="ru-RU" b="1" dirty="0">
                <a:latin typeface="Century"/>
                <a:cs typeface="Century"/>
              </a:rPr>
              <a:t>на </a:t>
            </a:r>
            <a:r>
              <a:rPr lang="ru-RU" b="1" dirty="0" smtClean="0">
                <a:latin typeface="Century"/>
                <a:cs typeface="Century"/>
              </a:rPr>
              <a:t>граніті</a:t>
            </a:r>
            <a:endParaRPr lang="ru-RU" dirty="0">
              <a:latin typeface="Century"/>
              <a:cs typeface="Century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44356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007813"/>
          </a:xfrm>
        </p:spPr>
        <p:txBody>
          <a:bodyPr/>
          <a:lstStyle/>
          <a:p>
            <a:r>
              <a:rPr lang="ru-RU" dirty="0" smtClean="0">
                <a:latin typeface="Century"/>
                <a:cs typeface="Century"/>
              </a:rPr>
              <a:t>9 жовтня</a:t>
            </a:r>
            <a:endParaRPr lang="ru-RU" dirty="0">
              <a:latin typeface="Century"/>
              <a:cs typeface="Century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9804" y="1128835"/>
            <a:ext cx="8666674" cy="3040161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err="1" smtClean="0">
                <a:latin typeface="Century"/>
                <a:cs typeface="Century"/>
              </a:rPr>
              <a:t>Відбувся</a:t>
            </a:r>
            <a:r>
              <a:rPr lang="ru-RU" dirty="0" smtClean="0">
                <a:latin typeface="Century"/>
                <a:cs typeface="Century"/>
              </a:rPr>
              <a:t> </a:t>
            </a:r>
            <a:r>
              <a:rPr lang="ru-RU" dirty="0">
                <a:latin typeface="Century"/>
                <a:cs typeface="Century"/>
              </a:rPr>
              <a:t>«</a:t>
            </a:r>
            <a:r>
              <a:rPr lang="ru-RU" dirty="0" err="1">
                <a:latin typeface="Century"/>
                <a:cs typeface="Century"/>
              </a:rPr>
              <a:t>круглий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стіл</a:t>
            </a:r>
            <a:r>
              <a:rPr lang="ru-RU" dirty="0">
                <a:latin typeface="Century"/>
                <a:cs typeface="Century"/>
              </a:rPr>
              <a:t>», в </a:t>
            </a:r>
            <a:r>
              <a:rPr lang="ru-RU" dirty="0" err="1">
                <a:latin typeface="Century"/>
                <a:cs typeface="Century"/>
              </a:rPr>
              <a:t>якому</a:t>
            </a:r>
            <a:r>
              <a:rPr lang="ru-RU" dirty="0">
                <a:latin typeface="Century"/>
                <a:cs typeface="Century"/>
              </a:rPr>
              <a:t> взяли участь </a:t>
            </a:r>
            <a:r>
              <a:rPr lang="ru-RU" dirty="0" err="1">
                <a:latin typeface="Century"/>
                <a:cs typeface="Century"/>
              </a:rPr>
              <a:t>делегація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від</a:t>
            </a:r>
            <a:r>
              <a:rPr lang="ru-RU" dirty="0">
                <a:latin typeface="Century"/>
                <a:cs typeface="Century"/>
              </a:rPr>
              <a:t> ВР та </a:t>
            </a:r>
            <a:r>
              <a:rPr lang="ru-RU" dirty="0" err="1">
                <a:latin typeface="Century"/>
                <a:cs typeface="Century"/>
              </a:rPr>
              <a:t>від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студентів</a:t>
            </a:r>
            <a:r>
              <a:rPr lang="ru-RU" dirty="0">
                <a:latin typeface="Century"/>
                <a:cs typeface="Century"/>
              </a:rPr>
              <a:t>. Першим </a:t>
            </a:r>
            <a:r>
              <a:rPr lang="ru-RU" dirty="0" err="1">
                <a:latin typeface="Century"/>
                <a:cs typeface="Century"/>
              </a:rPr>
              <a:t>виступив</a:t>
            </a:r>
            <a:r>
              <a:rPr lang="ru-RU" dirty="0">
                <a:latin typeface="Century"/>
                <a:cs typeface="Century"/>
              </a:rPr>
              <a:t> Олесь </a:t>
            </a:r>
            <a:r>
              <a:rPr lang="ru-RU" dirty="0" err="1">
                <a:latin typeface="Century"/>
                <a:cs typeface="Century"/>
              </a:rPr>
              <a:t>Доній</a:t>
            </a:r>
            <a:r>
              <a:rPr lang="ru-RU" dirty="0">
                <a:latin typeface="Century"/>
                <a:cs typeface="Century"/>
              </a:rPr>
              <a:t>, </a:t>
            </a:r>
            <a:r>
              <a:rPr lang="ru-RU" dirty="0" err="1">
                <a:latin typeface="Century"/>
                <a:cs typeface="Century"/>
              </a:rPr>
              <a:t>оголосив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відомі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вже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вимоги</a:t>
            </a:r>
            <a:r>
              <a:rPr lang="ru-RU" dirty="0">
                <a:latin typeface="Century"/>
                <a:cs typeface="Century"/>
              </a:rPr>
              <a:t>, але </a:t>
            </a:r>
            <a:r>
              <a:rPr lang="ru-RU" dirty="0" err="1">
                <a:latin typeface="Century"/>
                <a:cs typeface="Century"/>
              </a:rPr>
              <a:t>депутати</a:t>
            </a:r>
            <a:r>
              <a:rPr lang="ru-RU" dirty="0">
                <a:latin typeface="Century"/>
                <a:cs typeface="Century"/>
              </a:rPr>
              <a:t> не </a:t>
            </a:r>
            <a:r>
              <a:rPr lang="ru-RU" dirty="0" err="1">
                <a:latin typeface="Century"/>
                <a:cs typeface="Century"/>
              </a:rPr>
              <a:t>змогли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нічого</a:t>
            </a:r>
            <a:r>
              <a:rPr lang="ru-RU" dirty="0">
                <a:latin typeface="Century"/>
                <a:cs typeface="Century"/>
              </a:rPr>
              <a:t> конкретного </a:t>
            </a:r>
            <a:r>
              <a:rPr lang="ru-RU" dirty="0" err="1">
                <a:latin typeface="Century"/>
                <a:cs typeface="Century"/>
              </a:rPr>
              <a:t>відповісти</a:t>
            </a:r>
            <a:r>
              <a:rPr lang="ru-RU" dirty="0">
                <a:latin typeface="Century"/>
                <a:cs typeface="Century"/>
              </a:rPr>
              <a:t>, тому «</a:t>
            </a:r>
            <a:r>
              <a:rPr lang="ru-RU" dirty="0" err="1">
                <a:latin typeface="Century"/>
                <a:cs typeface="Century"/>
              </a:rPr>
              <a:t>стіл</a:t>
            </a:r>
            <a:r>
              <a:rPr lang="ru-RU" dirty="0">
                <a:latin typeface="Century"/>
                <a:cs typeface="Century"/>
              </a:rPr>
              <a:t>» </a:t>
            </a:r>
            <a:r>
              <a:rPr lang="ru-RU" dirty="0" err="1">
                <a:latin typeface="Century"/>
                <a:cs typeface="Century"/>
              </a:rPr>
              <a:t>перетворився</a:t>
            </a:r>
            <a:r>
              <a:rPr lang="ru-RU" dirty="0">
                <a:latin typeface="Century"/>
                <a:cs typeface="Century"/>
              </a:rPr>
              <a:t> на </a:t>
            </a:r>
            <a:r>
              <a:rPr lang="ru-RU" dirty="0" err="1">
                <a:latin typeface="Century"/>
                <a:cs typeface="Century"/>
              </a:rPr>
              <a:t>інтерв'ювання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студентів</a:t>
            </a:r>
            <a:r>
              <a:rPr lang="ru-RU" dirty="0">
                <a:latin typeface="Century"/>
                <a:cs typeface="Century"/>
              </a:rPr>
              <a:t>. </a:t>
            </a:r>
            <a:r>
              <a:rPr lang="ru-RU" dirty="0" err="1">
                <a:latin typeface="Century"/>
                <a:cs typeface="Century"/>
              </a:rPr>
              <a:t>Ігор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Юхновський</a:t>
            </a:r>
            <a:r>
              <a:rPr lang="ru-RU" dirty="0">
                <a:latin typeface="Century"/>
                <a:cs typeface="Century"/>
              </a:rPr>
              <a:t>, член НРУ, </a:t>
            </a:r>
            <a:r>
              <a:rPr lang="ru-RU" dirty="0" err="1">
                <a:latin typeface="Century"/>
                <a:cs typeface="Century"/>
              </a:rPr>
              <a:t>подякував</a:t>
            </a:r>
            <a:r>
              <a:rPr lang="ru-RU" dirty="0">
                <a:latin typeface="Century"/>
                <a:cs typeface="Century"/>
              </a:rPr>
              <a:t> студентам за </a:t>
            </a:r>
            <a:r>
              <a:rPr lang="ru-RU" dirty="0" err="1">
                <a:latin typeface="Century"/>
                <a:cs typeface="Century"/>
              </a:rPr>
              <a:t>мужність</a:t>
            </a:r>
            <a:r>
              <a:rPr lang="ru-RU" dirty="0">
                <a:latin typeface="Century"/>
                <a:cs typeface="Century"/>
              </a:rPr>
              <a:t> і </a:t>
            </a:r>
            <a:r>
              <a:rPr lang="ru-RU" dirty="0" err="1">
                <a:latin typeface="Century"/>
                <a:cs typeface="Century"/>
              </a:rPr>
              <a:t>активність</a:t>
            </a:r>
            <a:r>
              <a:rPr lang="ru-RU" dirty="0">
                <a:latin typeface="Century"/>
                <a:cs typeface="Century"/>
              </a:rPr>
              <a:t> і закликав </a:t>
            </a:r>
            <a:r>
              <a:rPr lang="ru-RU" dirty="0" err="1">
                <a:latin typeface="Century"/>
                <a:cs typeface="Century"/>
              </a:rPr>
              <a:t>припинити</a:t>
            </a:r>
            <a:r>
              <a:rPr lang="ru-RU" dirty="0">
                <a:latin typeface="Century"/>
                <a:cs typeface="Century"/>
              </a:rPr>
              <a:t> голодування, </a:t>
            </a:r>
            <a:r>
              <a:rPr lang="ru-RU" dirty="0" err="1">
                <a:latin typeface="Century"/>
                <a:cs typeface="Century"/>
              </a:rPr>
              <a:t>якщо</a:t>
            </a:r>
            <a:r>
              <a:rPr lang="ru-RU" dirty="0">
                <a:latin typeface="Century"/>
                <a:cs typeface="Century"/>
              </a:rPr>
              <a:t> буде </a:t>
            </a:r>
            <a:r>
              <a:rPr lang="ru-RU" dirty="0" err="1">
                <a:latin typeface="Century"/>
                <a:cs typeface="Century"/>
              </a:rPr>
              <a:t>прийнято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рішення</a:t>
            </a:r>
            <a:r>
              <a:rPr lang="ru-RU" dirty="0">
                <a:latin typeface="Century"/>
                <a:cs typeface="Century"/>
              </a:rPr>
              <a:t> про </a:t>
            </a:r>
            <a:r>
              <a:rPr lang="ru-RU" dirty="0" err="1">
                <a:latin typeface="Century"/>
                <a:cs typeface="Century"/>
              </a:rPr>
              <a:t>непідписання</a:t>
            </a:r>
            <a:r>
              <a:rPr lang="ru-RU" dirty="0">
                <a:latin typeface="Century"/>
                <a:cs typeface="Century"/>
              </a:rPr>
              <a:t> союзного договору та про </a:t>
            </a:r>
            <a:r>
              <a:rPr lang="ru-RU" dirty="0" err="1">
                <a:latin typeface="Century"/>
                <a:cs typeface="Century"/>
              </a:rPr>
              <a:t>відбування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військової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служби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українців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лише</a:t>
            </a:r>
            <a:r>
              <a:rPr lang="ru-RU" dirty="0">
                <a:latin typeface="Century"/>
                <a:cs typeface="Century"/>
              </a:rPr>
              <a:t> в межах </a:t>
            </a:r>
            <a:r>
              <a:rPr lang="ru-RU" dirty="0" err="1">
                <a:latin typeface="Century"/>
                <a:cs typeface="Century"/>
              </a:rPr>
              <a:t>республіки</a:t>
            </a:r>
            <a:r>
              <a:rPr lang="ru-RU" dirty="0">
                <a:latin typeface="Century"/>
                <a:cs typeface="Century"/>
              </a:rPr>
              <a:t>. 10 жовтня На площі </a:t>
            </a:r>
            <a:r>
              <a:rPr lang="ru-RU" dirty="0" err="1">
                <a:latin typeface="Century"/>
                <a:cs typeface="Century"/>
              </a:rPr>
              <a:t>з'явилася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підсилювальна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радіоапаратура</a:t>
            </a:r>
            <a:r>
              <a:rPr lang="ru-RU" dirty="0">
                <a:latin typeface="Century"/>
                <a:cs typeface="Century"/>
              </a:rPr>
              <a:t>, </a:t>
            </a:r>
            <a:r>
              <a:rPr lang="ru-RU" dirty="0" err="1">
                <a:latin typeface="Century"/>
                <a:cs typeface="Century"/>
              </a:rPr>
              <a:t>мітинги</a:t>
            </a:r>
            <a:r>
              <a:rPr lang="ru-RU" dirty="0">
                <a:latin typeface="Century"/>
                <a:cs typeface="Century"/>
              </a:rPr>
              <a:t> у </a:t>
            </a:r>
            <a:r>
              <a:rPr lang="ru-RU" dirty="0" err="1">
                <a:latin typeface="Century"/>
                <a:cs typeface="Century"/>
              </a:rPr>
              <a:t>наметовому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містечку</a:t>
            </a:r>
            <a:r>
              <a:rPr lang="ru-RU" dirty="0">
                <a:latin typeface="Century"/>
                <a:cs typeface="Century"/>
              </a:rPr>
              <a:t> почали </a:t>
            </a:r>
            <a:r>
              <a:rPr lang="ru-RU" dirty="0" err="1">
                <a:latin typeface="Century"/>
                <a:cs typeface="Century"/>
              </a:rPr>
              <a:t>проводитися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більш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організовано</a:t>
            </a:r>
            <a:r>
              <a:rPr lang="ru-RU" dirty="0">
                <a:latin typeface="Century"/>
                <a:cs typeface="Century"/>
              </a:rPr>
              <a:t>. </a:t>
            </a:r>
            <a:r>
              <a:rPr lang="ru-RU" dirty="0" err="1">
                <a:latin typeface="Century"/>
                <a:cs typeface="Century"/>
              </a:rPr>
              <a:t>Леонід</a:t>
            </a:r>
            <a:r>
              <a:rPr lang="ru-RU" dirty="0">
                <a:latin typeface="Century"/>
                <a:cs typeface="Century"/>
              </a:rPr>
              <a:t> Кравчук </a:t>
            </a:r>
            <a:r>
              <a:rPr lang="ru-RU" dirty="0" err="1">
                <a:latin typeface="Century"/>
                <a:cs typeface="Century"/>
              </a:rPr>
              <a:t>намагався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виконати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обіцянку</a:t>
            </a:r>
            <a:r>
              <a:rPr lang="ru-RU" dirty="0">
                <a:latin typeface="Century"/>
                <a:cs typeface="Century"/>
              </a:rPr>
              <a:t>, </a:t>
            </a:r>
            <a:r>
              <a:rPr lang="ru-RU" dirty="0" err="1">
                <a:latin typeface="Century"/>
                <a:cs typeface="Century"/>
              </a:rPr>
              <a:t>дану</a:t>
            </a:r>
            <a:r>
              <a:rPr lang="ru-RU" dirty="0">
                <a:latin typeface="Century"/>
                <a:cs typeface="Century"/>
              </a:rPr>
              <a:t> студентам і </a:t>
            </a:r>
            <a:r>
              <a:rPr lang="ru-RU" dirty="0" err="1">
                <a:latin typeface="Century"/>
                <a:cs typeface="Century"/>
              </a:rPr>
              <a:t>поставити</a:t>
            </a:r>
            <a:r>
              <a:rPr lang="ru-RU" dirty="0">
                <a:latin typeface="Century"/>
                <a:cs typeface="Century"/>
              </a:rPr>
              <a:t> на </a:t>
            </a:r>
            <a:r>
              <a:rPr lang="ru-RU" dirty="0" err="1">
                <a:latin typeface="Century"/>
                <a:cs typeface="Century"/>
              </a:rPr>
              <a:t>таємне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голосування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питання</a:t>
            </a:r>
            <a:r>
              <a:rPr lang="ru-RU" dirty="0">
                <a:latin typeface="Century"/>
                <a:cs typeface="Century"/>
              </a:rPr>
              <a:t> про </a:t>
            </a:r>
            <a:r>
              <a:rPr lang="ru-RU" dirty="0" err="1">
                <a:latin typeface="Century"/>
                <a:cs typeface="Century"/>
              </a:rPr>
              <a:t>недовіру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Голові</a:t>
            </a:r>
            <a:r>
              <a:rPr lang="ru-RU" dirty="0">
                <a:latin typeface="Century"/>
                <a:cs typeface="Century"/>
              </a:rPr>
              <a:t> уряду </a:t>
            </a:r>
            <a:r>
              <a:rPr lang="ru-RU" dirty="0" err="1">
                <a:latin typeface="Century"/>
                <a:cs typeface="Century"/>
              </a:rPr>
              <a:t>Віталію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Масолу</a:t>
            </a:r>
            <a:r>
              <a:rPr lang="ru-RU" dirty="0">
                <a:latin typeface="Century"/>
                <a:cs typeface="Century"/>
              </a:rPr>
              <a:t>. Але </a:t>
            </a:r>
            <a:r>
              <a:rPr lang="ru-RU" dirty="0" err="1">
                <a:latin typeface="Century"/>
                <a:cs typeface="Century"/>
              </a:rPr>
              <a:t>депутати</a:t>
            </a:r>
            <a:r>
              <a:rPr lang="ru-RU" dirty="0">
                <a:latin typeface="Century"/>
                <a:cs typeface="Century"/>
              </a:rPr>
              <a:t> почали «вести </a:t>
            </a:r>
            <a:r>
              <a:rPr lang="ru-RU" dirty="0" err="1">
                <a:latin typeface="Century"/>
                <a:cs typeface="Century"/>
              </a:rPr>
              <a:t>дебати</a:t>
            </a:r>
            <a:r>
              <a:rPr lang="ru-RU" dirty="0">
                <a:latin typeface="Century"/>
                <a:cs typeface="Century"/>
              </a:rPr>
              <a:t>», </a:t>
            </a:r>
            <a:r>
              <a:rPr lang="ru-RU" dirty="0" err="1">
                <a:latin typeface="Century"/>
                <a:cs typeface="Century"/>
              </a:rPr>
              <a:t>зрештою</a:t>
            </a:r>
            <a:r>
              <a:rPr lang="ru-RU" dirty="0">
                <a:latin typeface="Century"/>
                <a:cs typeface="Century"/>
              </a:rPr>
              <a:t> Кравчук поставив на </a:t>
            </a:r>
            <a:r>
              <a:rPr lang="ru-RU" dirty="0" err="1">
                <a:latin typeface="Century"/>
                <a:cs typeface="Century"/>
              </a:rPr>
              <a:t>відкрите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голосування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питання</a:t>
            </a:r>
            <a:r>
              <a:rPr lang="ru-RU" dirty="0">
                <a:latin typeface="Century"/>
                <a:cs typeface="Century"/>
              </a:rPr>
              <a:t> про </a:t>
            </a:r>
            <a:r>
              <a:rPr lang="ru-RU" dirty="0" err="1">
                <a:latin typeface="Century"/>
                <a:cs typeface="Century"/>
              </a:rPr>
              <a:t>включення</a:t>
            </a:r>
            <a:r>
              <a:rPr lang="ru-RU" dirty="0">
                <a:latin typeface="Century"/>
                <a:cs typeface="Century"/>
              </a:rPr>
              <a:t> у порядок </a:t>
            </a:r>
            <a:r>
              <a:rPr lang="ru-RU" dirty="0" err="1">
                <a:latin typeface="Century"/>
                <a:cs typeface="Century"/>
              </a:rPr>
              <a:t>денний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сесії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обговорення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студентських</a:t>
            </a:r>
            <a:r>
              <a:rPr lang="ru-RU" dirty="0">
                <a:latin typeface="Century"/>
                <a:cs typeface="Century"/>
              </a:rPr>
              <a:t> вимог, але "За" </a:t>
            </a:r>
            <a:r>
              <a:rPr lang="ru-RU" dirty="0" err="1">
                <a:latin typeface="Century"/>
                <a:cs typeface="Century"/>
              </a:rPr>
              <a:t>проголосував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лише</a:t>
            </a:r>
            <a:r>
              <a:rPr lang="ru-RU" dirty="0">
                <a:latin typeface="Century"/>
                <a:cs typeface="Century"/>
              </a:rPr>
              <a:t> 161 депутат.</a:t>
            </a:r>
          </a:p>
        </p:txBody>
      </p:sp>
      <p:pic>
        <p:nvPicPr>
          <p:cNvPr id="4" name="Изображение 3" descr="Unknownот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508" y="3978496"/>
            <a:ext cx="4090894" cy="2349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Изображение 5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3452" y="3978496"/>
            <a:ext cx="3467100" cy="2349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09013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943675"/>
          </a:xfrm>
        </p:spPr>
        <p:txBody>
          <a:bodyPr/>
          <a:lstStyle/>
          <a:p>
            <a:r>
              <a:rPr lang="ru-RU" dirty="0" smtClean="0">
                <a:latin typeface="Century"/>
                <a:cs typeface="Century"/>
              </a:rPr>
              <a:t>11-16 жовтня</a:t>
            </a:r>
            <a:endParaRPr lang="ru-RU" dirty="0">
              <a:latin typeface="Century"/>
              <a:cs typeface="Century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95779"/>
            <a:ext cx="9006086" cy="3175839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>
                <a:latin typeface="Century"/>
                <a:cs typeface="Century"/>
              </a:rPr>
              <a:t>11 </a:t>
            </a:r>
            <a:r>
              <a:rPr lang="ru-RU" dirty="0">
                <a:latin typeface="Century"/>
                <a:cs typeface="Century"/>
              </a:rPr>
              <a:t>жовтня На </a:t>
            </a:r>
            <a:r>
              <a:rPr lang="ru-RU" dirty="0" err="1">
                <a:latin typeface="Century"/>
                <a:cs typeface="Century"/>
              </a:rPr>
              <a:t>підтримку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студентів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застрайкували</a:t>
            </a:r>
            <a:r>
              <a:rPr lang="ru-RU" dirty="0">
                <a:latin typeface="Century"/>
                <a:cs typeface="Century"/>
              </a:rPr>
              <a:t> і </a:t>
            </a:r>
            <a:r>
              <a:rPr lang="ru-RU" dirty="0" err="1">
                <a:latin typeface="Century"/>
                <a:cs typeface="Century"/>
              </a:rPr>
              <a:t>всі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вищі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навчальні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заклади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Києва</a:t>
            </a:r>
            <a:r>
              <a:rPr lang="ru-RU" dirty="0">
                <a:latin typeface="Century"/>
                <a:cs typeface="Century"/>
              </a:rPr>
              <a:t> (а </a:t>
            </a:r>
            <a:r>
              <a:rPr lang="ru-RU" dirty="0" err="1">
                <a:latin typeface="Century"/>
                <a:cs typeface="Century"/>
              </a:rPr>
              <a:t>також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технікуми</a:t>
            </a:r>
            <a:r>
              <a:rPr lang="ru-RU" dirty="0">
                <a:latin typeface="Century"/>
                <a:cs typeface="Century"/>
              </a:rPr>
              <a:t>, ПТУ і </a:t>
            </a:r>
            <a:r>
              <a:rPr lang="ru-RU" dirty="0" err="1">
                <a:latin typeface="Century"/>
                <a:cs typeface="Century"/>
              </a:rPr>
              <a:t>старші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класи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шкіл</a:t>
            </a:r>
            <a:r>
              <a:rPr lang="ru-RU" dirty="0">
                <a:latin typeface="Century"/>
                <a:cs typeface="Century"/>
              </a:rPr>
              <a:t>). </a:t>
            </a:r>
            <a:r>
              <a:rPr lang="ru-RU" dirty="0" err="1">
                <a:latin typeface="Century"/>
                <a:cs typeface="Century"/>
              </a:rPr>
              <a:t>Мітингувальники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перекрили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рух</a:t>
            </a:r>
            <a:r>
              <a:rPr lang="ru-RU" dirty="0">
                <a:latin typeface="Century"/>
                <a:cs typeface="Century"/>
              </a:rPr>
              <a:t> транспорту, оточили </a:t>
            </a:r>
            <a:r>
              <a:rPr lang="ru-RU" dirty="0" err="1">
                <a:latin typeface="Century"/>
                <a:cs typeface="Century"/>
              </a:rPr>
              <a:t>Верховну</a:t>
            </a:r>
            <a:r>
              <a:rPr lang="ru-RU" dirty="0">
                <a:latin typeface="Century"/>
                <a:cs typeface="Century"/>
              </a:rPr>
              <a:t> Раду, </a:t>
            </a:r>
            <a:r>
              <a:rPr lang="ru-RU" dirty="0" err="1">
                <a:latin typeface="Century"/>
                <a:cs typeface="Century"/>
              </a:rPr>
              <a:t>захопили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корпуси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Університету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ім</a:t>
            </a:r>
            <a:r>
              <a:rPr lang="ru-RU" dirty="0">
                <a:latin typeface="Century"/>
                <a:cs typeface="Century"/>
              </a:rPr>
              <a:t>. </a:t>
            </a:r>
            <a:r>
              <a:rPr lang="ru-RU" dirty="0" err="1">
                <a:latin typeface="Century"/>
                <a:cs typeface="Century"/>
              </a:rPr>
              <a:t>Шевченка</a:t>
            </a:r>
            <a:r>
              <a:rPr lang="ru-RU" dirty="0">
                <a:latin typeface="Century"/>
                <a:cs typeface="Century"/>
              </a:rPr>
              <a:t>. </a:t>
            </a:r>
            <a:r>
              <a:rPr lang="ru-RU" dirty="0" err="1">
                <a:latin typeface="Century"/>
                <a:cs typeface="Century"/>
              </a:rPr>
              <a:t>Студентські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акції</a:t>
            </a:r>
            <a:r>
              <a:rPr lang="ru-RU" dirty="0">
                <a:latin typeface="Century"/>
                <a:cs typeface="Century"/>
              </a:rPr>
              <a:t> протесту </a:t>
            </a:r>
            <a:r>
              <a:rPr lang="ru-RU" dirty="0" err="1">
                <a:latin typeface="Century"/>
                <a:cs typeface="Century"/>
              </a:rPr>
              <a:t>пройшли</a:t>
            </a:r>
            <a:r>
              <a:rPr lang="ru-RU" dirty="0">
                <a:latin typeface="Century"/>
                <a:cs typeface="Century"/>
              </a:rPr>
              <a:t> в </a:t>
            </a:r>
            <a:r>
              <a:rPr lang="ru-RU" dirty="0" err="1">
                <a:latin typeface="Century"/>
                <a:cs typeface="Century"/>
              </a:rPr>
              <a:t>обласних</a:t>
            </a:r>
            <a:r>
              <a:rPr lang="ru-RU" dirty="0">
                <a:latin typeface="Century"/>
                <a:cs typeface="Century"/>
              </a:rPr>
              <a:t> центрах, </a:t>
            </a:r>
            <a:r>
              <a:rPr lang="ru-RU" dirty="0" err="1">
                <a:latin typeface="Century"/>
                <a:cs typeface="Century"/>
              </a:rPr>
              <a:t>зокрема,Луганську</a:t>
            </a:r>
            <a:r>
              <a:rPr lang="ru-RU" dirty="0">
                <a:latin typeface="Century"/>
                <a:cs typeface="Century"/>
              </a:rPr>
              <a:t> та </a:t>
            </a:r>
            <a:r>
              <a:rPr lang="ru-RU" dirty="0" err="1">
                <a:latin typeface="Century"/>
                <a:cs typeface="Century"/>
              </a:rPr>
              <a:t>Львові</a:t>
            </a:r>
            <a:r>
              <a:rPr lang="ru-RU" dirty="0">
                <a:latin typeface="Century"/>
                <a:cs typeface="Century"/>
              </a:rPr>
              <a:t>. </a:t>
            </a:r>
            <a:r>
              <a:rPr lang="ru-RU" dirty="0" err="1">
                <a:latin typeface="Century"/>
                <a:cs typeface="Century"/>
              </a:rPr>
              <a:t>Після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розмови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зі</a:t>
            </a:r>
            <a:r>
              <a:rPr lang="ru-RU" dirty="0">
                <a:latin typeface="Century"/>
                <a:cs typeface="Century"/>
              </a:rPr>
              <a:t> студентами демонстративно </a:t>
            </a:r>
            <a:r>
              <a:rPr lang="ru-RU" dirty="0" err="1">
                <a:latin typeface="Century"/>
                <a:cs typeface="Century"/>
              </a:rPr>
              <a:t>здав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свій</a:t>
            </a:r>
            <a:r>
              <a:rPr lang="ru-RU" dirty="0">
                <a:latin typeface="Century"/>
                <a:cs typeface="Century"/>
              </a:rPr>
              <a:t> квиток члена КПРС </a:t>
            </a:r>
            <a:r>
              <a:rPr lang="ru-RU" dirty="0" err="1">
                <a:latin typeface="Century"/>
                <a:cs typeface="Century"/>
              </a:rPr>
              <a:t>відомий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письменник</a:t>
            </a:r>
            <a:r>
              <a:rPr lang="ru-RU" dirty="0">
                <a:latin typeface="Century"/>
                <a:cs typeface="Century"/>
              </a:rPr>
              <a:t> Олесь Гончар. </a:t>
            </a:r>
            <a:r>
              <a:rPr lang="ru-RU" dirty="0" err="1">
                <a:latin typeface="Century"/>
                <a:cs typeface="Century"/>
              </a:rPr>
              <a:t>Це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був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масовий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рух</a:t>
            </a:r>
            <a:r>
              <a:rPr lang="ru-RU" dirty="0">
                <a:latin typeface="Century"/>
                <a:cs typeface="Century"/>
              </a:rPr>
              <a:t> за </a:t>
            </a:r>
            <a:r>
              <a:rPr lang="ru-RU" dirty="0" err="1">
                <a:latin typeface="Century"/>
                <a:cs typeface="Century"/>
              </a:rPr>
              <a:t>ідеї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незалежності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України</a:t>
            </a:r>
            <a:r>
              <a:rPr lang="ru-RU" dirty="0">
                <a:latin typeface="Century"/>
                <a:cs typeface="Century"/>
              </a:rPr>
              <a:t>. </a:t>
            </a:r>
            <a:r>
              <a:rPr lang="ru-RU" dirty="0" err="1">
                <a:latin typeface="Century"/>
                <a:cs typeface="Century"/>
              </a:rPr>
              <a:t>Під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тиском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напівпідпільних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громадських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організацій</a:t>
            </a:r>
            <a:r>
              <a:rPr lang="ru-RU" dirty="0">
                <a:latin typeface="Century"/>
                <a:cs typeface="Century"/>
              </a:rPr>
              <a:t>, </a:t>
            </a:r>
            <a:r>
              <a:rPr lang="ru-RU" dirty="0" err="1">
                <a:latin typeface="Century"/>
                <a:cs typeface="Century"/>
              </a:rPr>
              <a:t>які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розбили</a:t>
            </a:r>
            <a:r>
              <a:rPr lang="ru-RU" dirty="0">
                <a:latin typeface="Century"/>
                <a:cs typeface="Century"/>
              </a:rPr>
              <a:t> намети на площі Жовтневої революції, </a:t>
            </a:r>
            <a:r>
              <a:rPr lang="ru-RU" dirty="0" err="1">
                <a:latin typeface="Century"/>
                <a:cs typeface="Century"/>
              </a:rPr>
              <a:t>влада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надала</a:t>
            </a:r>
            <a:r>
              <a:rPr lang="ru-RU" dirty="0">
                <a:latin typeface="Century"/>
                <a:cs typeface="Century"/>
              </a:rPr>
              <a:t> студентам годину прямого </a:t>
            </a:r>
            <a:r>
              <a:rPr lang="ru-RU" dirty="0" err="1">
                <a:latin typeface="Century"/>
                <a:cs typeface="Century"/>
              </a:rPr>
              <a:t>телеефіру</a:t>
            </a:r>
            <a:r>
              <a:rPr lang="ru-RU" dirty="0">
                <a:latin typeface="Century"/>
                <a:cs typeface="Century"/>
              </a:rPr>
              <a:t> на УТ-1. Молодь закликала </a:t>
            </a:r>
            <a:r>
              <a:rPr lang="ru-RU" dirty="0" err="1">
                <a:latin typeface="Century"/>
                <a:cs typeface="Century"/>
              </a:rPr>
              <a:t>однодумців</a:t>
            </a:r>
            <a:r>
              <a:rPr lang="ru-RU" dirty="0">
                <a:latin typeface="Century"/>
                <a:cs typeface="Century"/>
              </a:rPr>
              <a:t> до </a:t>
            </a:r>
            <a:r>
              <a:rPr lang="ru-RU" dirty="0" err="1">
                <a:latin typeface="Century"/>
                <a:cs typeface="Century"/>
              </a:rPr>
              <a:t>всеукраїнського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страйку</a:t>
            </a:r>
            <a:r>
              <a:rPr lang="ru-RU" dirty="0">
                <a:latin typeface="Century"/>
                <a:cs typeface="Century"/>
              </a:rPr>
              <a:t>, і </a:t>
            </a:r>
            <a:r>
              <a:rPr lang="ru-RU" dirty="0" err="1">
                <a:latin typeface="Century"/>
                <a:cs typeface="Century"/>
              </a:rPr>
              <a:t>наступного</a:t>
            </a:r>
            <a:r>
              <a:rPr lang="ru-RU" dirty="0">
                <a:latin typeface="Century"/>
                <a:cs typeface="Century"/>
              </a:rPr>
              <a:t> дня до </a:t>
            </a:r>
            <a:r>
              <a:rPr lang="ru-RU" dirty="0" err="1">
                <a:latin typeface="Century"/>
                <a:cs typeface="Century"/>
              </a:rPr>
              <a:t>її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акції</a:t>
            </a:r>
            <a:r>
              <a:rPr lang="ru-RU" dirty="0">
                <a:latin typeface="Century"/>
                <a:cs typeface="Century"/>
              </a:rPr>
              <a:t> протесту </a:t>
            </a:r>
            <a:r>
              <a:rPr lang="ru-RU" dirty="0" err="1">
                <a:latin typeface="Century"/>
                <a:cs typeface="Century"/>
              </a:rPr>
              <a:t>були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готові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долучитися</a:t>
            </a:r>
            <a:r>
              <a:rPr lang="ru-RU" dirty="0">
                <a:latin typeface="Century"/>
                <a:cs typeface="Century"/>
              </a:rPr>
              <a:t> не </a:t>
            </a:r>
            <a:r>
              <a:rPr lang="ru-RU" dirty="0" err="1">
                <a:latin typeface="Century"/>
                <a:cs typeface="Century"/>
              </a:rPr>
              <a:t>тільки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вищі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навчальні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заклади</a:t>
            </a:r>
            <a:r>
              <a:rPr lang="ru-RU" dirty="0">
                <a:latin typeface="Century"/>
                <a:cs typeface="Century"/>
              </a:rPr>
              <a:t>, а й заводи і фабрики. </a:t>
            </a:r>
            <a:r>
              <a:rPr lang="ru-RU" dirty="0" err="1">
                <a:latin typeface="Century"/>
                <a:cs typeface="Century"/>
              </a:rPr>
              <a:t>Студенти</a:t>
            </a:r>
            <a:r>
              <a:rPr lang="ru-RU" dirty="0">
                <a:latin typeface="Century"/>
                <a:cs typeface="Century"/>
              </a:rPr>
              <a:t> передали </a:t>
            </a:r>
            <a:r>
              <a:rPr lang="ru-RU" dirty="0" err="1">
                <a:latin typeface="Century"/>
                <a:cs typeface="Century"/>
              </a:rPr>
              <a:t>Президії</a:t>
            </a:r>
            <a:r>
              <a:rPr lang="ru-RU" dirty="0">
                <a:latin typeface="Century"/>
                <a:cs typeface="Century"/>
              </a:rPr>
              <a:t> Верховної Ради УРСР </a:t>
            </a:r>
            <a:r>
              <a:rPr lang="ru-RU" dirty="0" err="1">
                <a:latin typeface="Century"/>
                <a:cs typeface="Century"/>
              </a:rPr>
              <a:t>свої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вимоги</a:t>
            </a:r>
            <a:r>
              <a:rPr lang="ru-RU" dirty="0">
                <a:latin typeface="Century"/>
                <a:cs typeface="Century"/>
              </a:rPr>
              <a:t>. Для </a:t>
            </a:r>
            <a:r>
              <a:rPr lang="ru-RU" dirty="0" err="1">
                <a:latin typeface="Century"/>
                <a:cs typeface="Century"/>
              </a:rPr>
              <a:t>їхнього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розгляду</a:t>
            </a:r>
            <a:r>
              <a:rPr lang="ru-RU" dirty="0">
                <a:latin typeface="Century"/>
                <a:cs typeface="Century"/>
              </a:rPr>
              <a:t>, </a:t>
            </a:r>
            <a:r>
              <a:rPr lang="ru-RU" dirty="0" err="1">
                <a:latin typeface="Century"/>
                <a:cs typeface="Century"/>
              </a:rPr>
              <a:t>зокрема</a:t>
            </a:r>
            <a:r>
              <a:rPr lang="ru-RU" dirty="0">
                <a:latin typeface="Century"/>
                <a:cs typeface="Century"/>
              </a:rPr>
              <a:t>, </a:t>
            </a:r>
            <a:r>
              <a:rPr lang="ru-RU" dirty="0" err="1">
                <a:latin typeface="Century"/>
                <a:cs typeface="Century"/>
              </a:rPr>
              <a:t>була</a:t>
            </a:r>
            <a:r>
              <a:rPr lang="ru-RU" dirty="0">
                <a:latin typeface="Century"/>
                <a:cs typeface="Century"/>
              </a:rPr>
              <a:t> створена </a:t>
            </a:r>
            <a:r>
              <a:rPr lang="ru-RU" dirty="0" err="1">
                <a:latin typeface="Century"/>
                <a:cs typeface="Century"/>
              </a:rPr>
              <a:t>погоджувальна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комісія</a:t>
            </a:r>
            <a:r>
              <a:rPr lang="ru-RU" dirty="0">
                <a:latin typeface="Century"/>
                <a:cs typeface="Century"/>
              </a:rPr>
              <a:t> Верховної Ради. </a:t>
            </a:r>
          </a:p>
        </p:txBody>
      </p:sp>
      <p:pic>
        <p:nvPicPr>
          <p:cNvPr id="5" name="Изображение 4" descr="revoljucija15na15hranit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8845" y="3888552"/>
            <a:ext cx="2975460" cy="2969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Изображение 5" descr="ьшьш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8999" y="4156169"/>
            <a:ext cx="4120137" cy="2472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43910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85800" y="-7253"/>
            <a:ext cx="7770813" cy="1200228"/>
          </a:xfrm>
        </p:spPr>
        <p:txBody>
          <a:bodyPr/>
          <a:lstStyle/>
          <a:p>
            <a:r>
              <a:rPr lang="ru-RU" dirty="0" smtClean="0">
                <a:latin typeface="Century"/>
                <a:cs typeface="Century"/>
              </a:rPr>
              <a:t>17 жовтня</a:t>
            </a:r>
            <a:endParaRPr lang="ru-RU" dirty="0">
              <a:latin typeface="Century"/>
              <a:cs typeface="Century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099480"/>
            <a:ext cx="7770813" cy="2492271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Century"/>
                <a:cs typeface="Century"/>
              </a:rPr>
              <a:t>17 жовтня </a:t>
            </a:r>
            <a:r>
              <a:rPr lang="ru-RU" dirty="0" err="1">
                <a:latin typeface="Century"/>
                <a:cs typeface="Century"/>
              </a:rPr>
              <a:t>Верховна</a:t>
            </a:r>
            <a:r>
              <a:rPr lang="ru-RU" dirty="0">
                <a:latin typeface="Century"/>
                <a:cs typeface="Century"/>
              </a:rPr>
              <a:t> Рада УРСР </a:t>
            </a:r>
            <a:r>
              <a:rPr lang="ru-RU" dirty="0" err="1">
                <a:latin typeface="Century"/>
                <a:cs typeface="Century"/>
              </a:rPr>
              <a:t>прийняла</a:t>
            </a:r>
            <a:r>
              <a:rPr lang="ru-RU" dirty="0">
                <a:latin typeface="Century"/>
                <a:cs typeface="Century"/>
              </a:rPr>
              <a:t> Постанову «Про </a:t>
            </a:r>
            <a:r>
              <a:rPr lang="ru-RU" dirty="0" err="1">
                <a:latin typeface="Century"/>
                <a:cs typeface="Century"/>
              </a:rPr>
              <a:t>розгляд</a:t>
            </a:r>
            <a:r>
              <a:rPr lang="ru-RU" dirty="0">
                <a:latin typeface="Century"/>
                <a:cs typeface="Century"/>
              </a:rPr>
              <a:t> вимог </a:t>
            </a:r>
            <a:r>
              <a:rPr lang="ru-RU" dirty="0" err="1">
                <a:latin typeface="Century"/>
                <a:cs typeface="Century"/>
              </a:rPr>
              <a:t>студентів</a:t>
            </a:r>
            <a:r>
              <a:rPr lang="ru-RU" dirty="0">
                <a:latin typeface="Century"/>
                <a:cs typeface="Century"/>
              </a:rPr>
              <a:t>, </a:t>
            </a:r>
            <a:r>
              <a:rPr lang="ru-RU" dirty="0" err="1">
                <a:latin typeface="Century"/>
                <a:cs typeface="Century"/>
              </a:rPr>
              <a:t>які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проводять</a:t>
            </a:r>
            <a:r>
              <a:rPr lang="ru-RU" dirty="0">
                <a:latin typeface="Century"/>
                <a:cs typeface="Century"/>
              </a:rPr>
              <a:t> голодування в м. Києві з 2 жовтня 1990 року» № 402-XII. На </a:t>
            </a:r>
            <a:r>
              <a:rPr lang="ru-RU" dirty="0" err="1">
                <a:latin typeface="Century"/>
                <a:cs typeface="Century"/>
              </a:rPr>
              <a:t>завершення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акції</a:t>
            </a:r>
            <a:r>
              <a:rPr lang="ru-RU" dirty="0">
                <a:latin typeface="Century"/>
                <a:cs typeface="Century"/>
              </a:rPr>
              <a:t> перед </a:t>
            </a:r>
            <a:r>
              <a:rPr lang="ru-RU" dirty="0" err="1">
                <a:latin typeface="Century"/>
                <a:cs typeface="Century"/>
              </a:rPr>
              <a:t>студентством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виступили</a:t>
            </a:r>
            <a:r>
              <a:rPr lang="ru-RU" dirty="0">
                <a:latin typeface="Century"/>
                <a:cs typeface="Century"/>
              </a:rPr>
              <a:t> «</a:t>
            </a:r>
            <a:r>
              <a:rPr lang="ru-RU" dirty="0" err="1">
                <a:latin typeface="Century"/>
                <a:cs typeface="Century"/>
              </a:rPr>
              <a:t>Мертвий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Півень</a:t>
            </a:r>
            <a:r>
              <a:rPr lang="ru-RU" dirty="0">
                <a:latin typeface="Century"/>
                <a:cs typeface="Century"/>
              </a:rPr>
              <a:t>» і </a:t>
            </a:r>
            <a:r>
              <a:rPr lang="ru-RU" dirty="0" err="1">
                <a:latin typeface="Century"/>
                <a:cs typeface="Century"/>
              </a:rPr>
              <a:t>Марія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Бурмака</a:t>
            </a:r>
            <a:r>
              <a:rPr lang="ru-RU" dirty="0">
                <a:latin typeface="Century"/>
                <a:cs typeface="Century"/>
              </a:rPr>
              <a:t>. </a:t>
            </a:r>
            <a:r>
              <a:rPr lang="ru-RU" dirty="0" err="1">
                <a:latin typeface="Century"/>
                <a:cs typeface="Century"/>
              </a:rPr>
              <a:t>Після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прийняття</a:t>
            </a:r>
            <a:r>
              <a:rPr lang="ru-RU" dirty="0">
                <a:latin typeface="Century"/>
                <a:cs typeface="Century"/>
              </a:rPr>
              <a:t> постанови ВР УРСР </a:t>
            </a:r>
            <a:r>
              <a:rPr lang="ru-RU" dirty="0" err="1">
                <a:latin typeface="Century"/>
                <a:cs typeface="Century"/>
              </a:rPr>
              <a:t>щодо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врахування</a:t>
            </a:r>
            <a:r>
              <a:rPr lang="ru-RU" dirty="0">
                <a:latin typeface="Century"/>
                <a:cs typeface="Century"/>
              </a:rPr>
              <a:t> вимог </a:t>
            </a:r>
            <a:r>
              <a:rPr lang="ru-RU" dirty="0" err="1">
                <a:latin typeface="Century"/>
                <a:cs typeface="Century"/>
              </a:rPr>
              <a:t>студентів</a:t>
            </a:r>
            <a:r>
              <a:rPr lang="ru-RU" dirty="0">
                <a:latin typeface="Century"/>
                <a:cs typeface="Century"/>
              </a:rPr>
              <a:t>- </a:t>
            </a:r>
            <a:r>
              <a:rPr lang="ru-RU" dirty="0" err="1">
                <a:latin typeface="Century"/>
                <a:cs typeface="Century"/>
              </a:rPr>
              <a:t>голодувальників</a:t>
            </a:r>
            <a:r>
              <a:rPr lang="ru-RU" dirty="0">
                <a:latin typeface="Century"/>
                <a:cs typeface="Century"/>
              </a:rPr>
              <a:t> 17 жовтня 1990 року «революція на граніті» </a:t>
            </a:r>
            <a:r>
              <a:rPr lang="ru-RU" dirty="0" err="1">
                <a:latin typeface="Century"/>
                <a:cs typeface="Century"/>
              </a:rPr>
              <a:t>успішно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завершилася</a:t>
            </a:r>
            <a:r>
              <a:rPr lang="ru-RU" dirty="0">
                <a:latin typeface="Century"/>
                <a:cs typeface="Century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Изображение 3" descr="ccb4e23c8aa216f1e96d31ab209c036b_X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5559" y="3014505"/>
            <a:ext cx="2837487" cy="3843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Изображение 4" descr="0946281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6921" y="3473471"/>
            <a:ext cx="4330410" cy="3182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93016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85800" y="-266252"/>
            <a:ext cx="7770813" cy="1429871"/>
          </a:xfrm>
        </p:spPr>
        <p:txBody>
          <a:bodyPr/>
          <a:lstStyle/>
          <a:p>
            <a:r>
              <a:rPr lang="ru-RU" dirty="0" err="1" smtClean="0">
                <a:latin typeface="Century"/>
                <a:cs typeface="Century"/>
              </a:rPr>
              <a:t>Значення</a:t>
            </a:r>
            <a:endParaRPr lang="ru-RU" dirty="0">
              <a:latin typeface="Century"/>
              <a:cs typeface="Century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338" y="1022514"/>
            <a:ext cx="8274822" cy="33388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«</a:t>
            </a:r>
            <a:r>
              <a:rPr lang="ru-RU" dirty="0">
                <a:latin typeface="Century"/>
                <a:cs typeface="Century"/>
              </a:rPr>
              <a:t>Революція на граніті», </a:t>
            </a:r>
            <a:r>
              <a:rPr lang="ru-RU" dirty="0" err="1">
                <a:latin typeface="Century"/>
                <a:cs typeface="Century"/>
              </a:rPr>
              <a:t>що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була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повністю</a:t>
            </a:r>
            <a:r>
              <a:rPr lang="ru-RU" dirty="0">
                <a:latin typeface="Century"/>
                <a:cs typeface="Century"/>
              </a:rPr>
              <a:t> організована силами </a:t>
            </a:r>
            <a:r>
              <a:rPr lang="ru-RU" dirty="0" err="1">
                <a:latin typeface="Century"/>
                <a:cs typeface="Century"/>
              </a:rPr>
              <a:t>студентства</a:t>
            </a:r>
            <a:r>
              <a:rPr lang="ru-RU" dirty="0">
                <a:latin typeface="Century"/>
                <a:cs typeface="Century"/>
              </a:rPr>
              <a:t>, не мала на той час </a:t>
            </a:r>
            <a:r>
              <a:rPr lang="ru-RU" dirty="0" err="1">
                <a:latin typeface="Century"/>
                <a:cs typeface="Century"/>
              </a:rPr>
              <a:t>аналогів</a:t>
            </a:r>
            <a:r>
              <a:rPr lang="ru-RU" dirty="0">
                <a:latin typeface="Century"/>
                <a:cs typeface="Century"/>
              </a:rPr>
              <a:t> у </a:t>
            </a:r>
            <a:r>
              <a:rPr lang="ru-RU" dirty="0" err="1">
                <a:latin typeface="Century"/>
                <a:cs typeface="Century"/>
              </a:rPr>
              <a:t>всій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Європі</a:t>
            </a:r>
            <a:r>
              <a:rPr lang="ru-RU" dirty="0">
                <a:latin typeface="Century"/>
                <a:cs typeface="Century"/>
              </a:rPr>
              <a:t>, </a:t>
            </a:r>
            <a:r>
              <a:rPr lang="ru-RU" dirty="0" err="1">
                <a:latin typeface="Century"/>
                <a:cs typeface="Century"/>
              </a:rPr>
              <a:t>адже</a:t>
            </a:r>
            <a:r>
              <a:rPr lang="ru-RU" dirty="0">
                <a:latin typeface="Century"/>
                <a:cs typeface="Century"/>
              </a:rPr>
              <a:t> «</a:t>
            </a:r>
            <a:r>
              <a:rPr lang="ru-RU" dirty="0" err="1">
                <a:latin typeface="Century"/>
                <a:cs typeface="Century"/>
              </a:rPr>
              <a:t>оксамитові</a:t>
            </a:r>
            <a:r>
              <a:rPr lang="ru-RU" dirty="0">
                <a:latin typeface="Century"/>
                <a:cs typeface="Century"/>
              </a:rPr>
              <a:t> революції» у </a:t>
            </a:r>
            <a:r>
              <a:rPr lang="ru-RU" dirty="0" err="1">
                <a:latin typeface="Century"/>
                <a:cs typeface="Century"/>
              </a:rPr>
              <a:t>Східній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Європі</a:t>
            </a:r>
            <a:r>
              <a:rPr lang="ru-RU" dirty="0">
                <a:latin typeface="Century"/>
                <a:cs typeface="Century"/>
              </a:rPr>
              <a:t> у 1989 році проводили </a:t>
            </a:r>
            <a:r>
              <a:rPr lang="ru-RU" dirty="0" err="1">
                <a:latin typeface="Century"/>
                <a:cs typeface="Century"/>
              </a:rPr>
              <a:t>зріліші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політики</a:t>
            </a:r>
            <a:r>
              <a:rPr lang="ru-RU" dirty="0">
                <a:latin typeface="Century"/>
                <a:cs typeface="Century"/>
              </a:rPr>
              <a:t>. Прямим </a:t>
            </a:r>
            <a:r>
              <a:rPr lang="ru-RU" dirty="0" err="1">
                <a:latin typeface="Century"/>
                <a:cs typeface="Century"/>
              </a:rPr>
              <a:t>наслідком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протестів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була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відставка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голови</a:t>
            </a:r>
            <a:r>
              <a:rPr lang="ru-RU" dirty="0">
                <a:latin typeface="Century"/>
                <a:cs typeface="Century"/>
              </a:rPr>
              <a:t> Ради </a:t>
            </a:r>
            <a:r>
              <a:rPr lang="ru-RU" dirty="0" err="1">
                <a:latin typeface="Century"/>
                <a:cs typeface="Century"/>
              </a:rPr>
              <a:t>Міністрів</a:t>
            </a:r>
            <a:r>
              <a:rPr lang="ru-RU" dirty="0">
                <a:latin typeface="Century"/>
                <a:cs typeface="Century"/>
              </a:rPr>
              <a:t> УРСР </a:t>
            </a:r>
            <a:r>
              <a:rPr lang="ru-RU" dirty="0" err="1">
                <a:latin typeface="Century"/>
                <a:cs typeface="Century"/>
              </a:rPr>
              <a:t>Віталія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Масола</a:t>
            </a:r>
            <a:r>
              <a:rPr lang="ru-RU" dirty="0">
                <a:latin typeface="Century"/>
                <a:cs typeface="Century"/>
              </a:rPr>
              <a:t> та виконання низки вимог </a:t>
            </a:r>
            <a:r>
              <a:rPr lang="ru-RU" dirty="0" err="1">
                <a:latin typeface="Century"/>
                <a:cs typeface="Century"/>
              </a:rPr>
              <a:t>мітингувальників</a:t>
            </a:r>
            <a:r>
              <a:rPr lang="ru-RU" dirty="0">
                <a:latin typeface="Century"/>
                <a:cs typeface="Century"/>
              </a:rPr>
              <a:t>. </a:t>
            </a:r>
            <a:r>
              <a:rPr lang="ru-RU" dirty="0" err="1">
                <a:latin typeface="Century"/>
                <a:cs typeface="Century"/>
              </a:rPr>
              <a:t>Ці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акції</a:t>
            </a:r>
            <a:r>
              <a:rPr lang="ru-RU" dirty="0">
                <a:latin typeface="Century"/>
                <a:cs typeface="Century"/>
              </a:rPr>
              <a:t> та голодування </a:t>
            </a:r>
            <a:r>
              <a:rPr lang="ru-RU" dirty="0" err="1">
                <a:latin typeface="Century"/>
                <a:cs typeface="Century"/>
              </a:rPr>
              <a:t>відіграли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важливу</a:t>
            </a:r>
            <a:r>
              <a:rPr lang="ru-RU" dirty="0">
                <a:latin typeface="Century"/>
                <a:cs typeface="Century"/>
              </a:rPr>
              <a:t> роль у </a:t>
            </a:r>
            <a:r>
              <a:rPr lang="ru-RU" dirty="0" err="1">
                <a:latin typeface="Century"/>
                <a:cs typeface="Century"/>
              </a:rPr>
              <a:t>становленні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незалежності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України</a:t>
            </a:r>
            <a:r>
              <a:rPr lang="ru-RU" dirty="0">
                <a:latin typeface="Century"/>
                <a:cs typeface="Century"/>
              </a:rPr>
              <a:t>.</a:t>
            </a:r>
          </a:p>
        </p:txBody>
      </p:sp>
      <p:pic>
        <p:nvPicPr>
          <p:cNvPr id="4" name="Изображение 3" descr="imagesьль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875" y="3865811"/>
            <a:ext cx="4595737" cy="2992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21636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3405447"/>
            <a:ext cx="7770813" cy="2720715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Century"/>
                <a:cs typeface="Century"/>
              </a:rPr>
              <a:t>Студентська революція </a:t>
            </a:r>
            <a:r>
              <a:rPr lang="ru-RU" dirty="0">
                <a:latin typeface="Century"/>
                <a:cs typeface="Century"/>
              </a:rPr>
              <a:t>на </a:t>
            </a:r>
            <a:r>
              <a:rPr lang="ru-RU" dirty="0" smtClean="0">
                <a:latin typeface="Century"/>
                <a:cs typeface="Century"/>
              </a:rPr>
              <a:t>граніті — </a:t>
            </a:r>
            <a:r>
              <a:rPr lang="ru-RU" dirty="0">
                <a:latin typeface="Century"/>
                <a:cs typeface="Century"/>
              </a:rPr>
              <a:t>кампанія широкомасштабних акцій ненасильницької громадянської непокори, заздалегідь організована українською радянською молоддю, переважно студентами. Протести тривали з 2 по 17 жовтня 1990 року в Україні (тодішній УРСР. Стрижнем протестних подій було студентське голодування на площі Жовтневої революції у Києві (нинішньому Майдані Незалежності). Протести завершилися підписанням постанови Верховної Ради УРСР, яка гарантувала виконання вимог учасників протесту.</a:t>
            </a:r>
          </a:p>
        </p:txBody>
      </p:sp>
      <p:pic>
        <p:nvPicPr>
          <p:cNvPr id="4" name="Изображение 3" descr="0540549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611" y="200785"/>
            <a:ext cx="3369928" cy="3049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Изображение 4" descr="BJLucI_ko9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7748" y="167481"/>
            <a:ext cx="4074563" cy="3083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286106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entury"/>
                <a:cs typeface="Century"/>
              </a:rPr>
              <a:t>Передісторія</a:t>
            </a:r>
            <a:endParaRPr lang="ru-RU" dirty="0">
              <a:latin typeface="Century"/>
              <a:cs typeface="Century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00" y="4306016"/>
            <a:ext cx="8454711" cy="2384909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80000"/>
              </a:lnSpc>
            </a:pPr>
            <a:r>
              <a:rPr lang="ru-RU" dirty="0">
                <a:latin typeface="Century"/>
                <a:cs typeface="Century"/>
              </a:rPr>
              <a:t>у 1985 році до влади в СРСР </a:t>
            </a:r>
            <a:r>
              <a:rPr lang="ru-RU" dirty="0" err="1">
                <a:latin typeface="Century"/>
                <a:cs typeface="Century"/>
              </a:rPr>
              <a:t>прийшов</a:t>
            </a:r>
            <a:r>
              <a:rPr lang="ru-RU" dirty="0">
                <a:latin typeface="Century"/>
                <a:cs typeface="Century"/>
              </a:rPr>
              <a:t> Михайло Горбачов і почав </a:t>
            </a:r>
            <a:r>
              <a:rPr lang="ru-RU" dirty="0" err="1">
                <a:latin typeface="Century"/>
                <a:cs typeface="Century"/>
              </a:rPr>
              <a:t>впроваджувати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реформи</a:t>
            </a:r>
            <a:r>
              <a:rPr lang="ru-RU" dirty="0">
                <a:latin typeface="Century"/>
                <a:cs typeface="Century"/>
              </a:rPr>
              <a:t>, </a:t>
            </a:r>
            <a:r>
              <a:rPr lang="ru-RU" dirty="0" err="1">
                <a:latin typeface="Century"/>
                <a:cs typeface="Century"/>
              </a:rPr>
              <a:t>які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призвели</a:t>
            </a:r>
            <a:r>
              <a:rPr lang="ru-RU" dirty="0">
                <a:latin typeface="Century"/>
                <a:cs typeface="Century"/>
              </a:rPr>
              <a:t> до того, </a:t>
            </a:r>
            <a:r>
              <a:rPr lang="ru-RU" dirty="0" err="1">
                <a:latin typeface="Century"/>
                <a:cs typeface="Century"/>
              </a:rPr>
              <a:t>що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комуністична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верхівка</a:t>
            </a:r>
            <a:r>
              <a:rPr lang="ru-RU" dirty="0">
                <a:latin typeface="Century"/>
                <a:cs typeface="Century"/>
              </a:rPr>
              <a:t> почали </a:t>
            </a:r>
            <a:r>
              <a:rPr lang="ru-RU" dirty="0" err="1">
                <a:latin typeface="Century"/>
                <a:cs typeface="Century"/>
              </a:rPr>
              <a:t>більш</a:t>
            </a:r>
            <a:r>
              <a:rPr lang="ru-RU" dirty="0">
                <a:latin typeface="Century"/>
                <a:cs typeface="Century"/>
              </a:rPr>
              <a:t> лояльно і терпимо </a:t>
            </a:r>
            <a:r>
              <a:rPr lang="ru-RU" dirty="0" err="1">
                <a:latin typeface="Century"/>
                <a:cs typeface="Century"/>
              </a:rPr>
              <a:t>ставитися</a:t>
            </a:r>
            <a:r>
              <a:rPr lang="ru-RU" dirty="0">
                <a:latin typeface="Century"/>
                <a:cs typeface="Century"/>
              </a:rPr>
              <a:t> до </a:t>
            </a:r>
            <a:r>
              <a:rPr lang="ru-RU" dirty="0" err="1">
                <a:latin typeface="Century"/>
                <a:cs typeface="Century"/>
              </a:rPr>
              <a:t>своїх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ідеологічних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супротивників</a:t>
            </a:r>
            <a:r>
              <a:rPr lang="ru-RU" dirty="0">
                <a:latin typeface="Century"/>
                <a:cs typeface="Century"/>
              </a:rPr>
              <a:t>, тому </a:t>
            </a:r>
            <a:r>
              <a:rPr lang="ru-RU" dirty="0" err="1">
                <a:latin typeface="Century"/>
                <a:cs typeface="Century"/>
              </a:rPr>
              <a:t>колишні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дисиденти</a:t>
            </a:r>
            <a:r>
              <a:rPr lang="ru-RU" dirty="0">
                <a:latin typeface="Century"/>
                <a:cs typeface="Century"/>
              </a:rPr>
              <a:t> та </a:t>
            </a:r>
            <a:r>
              <a:rPr lang="ru-RU" dirty="0" err="1">
                <a:latin typeface="Century"/>
                <a:cs typeface="Century"/>
              </a:rPr>
              <a:t>національно-свідома</a:t>
            </a:r>
            <a:r>
              <a:rPr lang="ru-RU" dirty="0">
                <a:latin typeface="Century"/>
                <a:cs typeface="Century"/>
              </a:rPr>
              <a:t> молодь </a:t>
            </a:r>
            <a:r>
              <a:rPr lang="ru-RU" dirty="0" err="1">
                <a:latin typeface="Century"/>
                <a:cs typeface="Century"/>
              </a:rPr>
              <a:t>активізувалися</a:t>
            </a:r>
            <a:r>
              <a:rPr lang="ru-RU" dirty="0">
                <a:latin typeface="Century"/>
                <a:cs typeface="Century"/>
              </a:rPr>
              <a:t> і </a:t>
            </a:r>
            <a:r>
              <a:rPr lang="ru-RU" dirty="0" err="1">
                <a:latin typeface="Century"/>
                <a:cs typeface="Century"/>
              </a:rPr>
              <a:t>змогли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відкрито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проводити</a:t>
            </a:r>
            <a:r>
              <a:rPr lang="ru-RU" dirty="0">
                <a:latin typeface="Century"/>
                <a:cs typeface="Century"/>
              </a:rPr>
              <a:t> свою </a:t>
            </a:r>
            <a:r>
              <a:rPr lang="ru-RU" dirty="0" err="1">
                <a:latin typeface="Century"/>
                <a:cs typeface="Century"/>
              </a:rPr>
              <a:t>діяльність</a:t>
            </a:r>
            <a:r>
              <a:rPr lang="ru-RU" dirty="0">
                <a:latin typeface="Century"/>
                <a:cs typeface="Century"/>
              </a:rPr>
              <a:t>. </a:t>
            </a:r>
            <a:r>
              <a:rPr lang="ru-RU" dirty="0" err="1">
                <a:latin typeface="Century"/>
                <a:cs typeface="Century"/>
              </a:rPr>
              <a:t>Виникали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організації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національно</a:t>
            </a:r>
            <a:r>
              <a:rPr lang="ru-RU" dirty="0">
                <a:latin typeface="Century"/>
                <a:cs typeface="Century"/>
              </a:rPr>
              <a:t>- демократичного </a:t>
            </a:r>
            <a:r>
              <a:rPr lang="ru-RU" dirty="0" err="1">
                <a:latin typeface="Century"/>
                <a:cs typeface="Century"/>
              </a:rPr>
              <a:t>спрямування</a:t>
            </a:r>
            <a:r>
              <a:rPr lang="ru-RU" dirty="0">
                <a:latin typeface="Century"/>
                <a:cs typeface="Century"/>
              </a:rPr>
              <a:t>, </a:t>
            </a:r>
            <a:r>
              <a:rPr lang="ru-RU" dirty="0" err="1">
                <a:latin typeface="Century"/>
                <a:cs typeface="Century"/>
              </a:rPr>
              <a:t>найпопулярнішими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були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такі</a:t>
            </a:r>
            <a:r>
              <a:rPr lang="ru-RU" dirty="0">
                <a:latin typeface="Century"/>
                <a:cs typeface="Century"/>
              </a:rPr>
              <a:t> як </a:t>
            </a:r>
            <a:r>
              <a:rPr lang="ru-RU" dirty="0" err="1">
                <a:latin typeface="Century"/>
                <a:cs typeface="Century"/>
              </a:rPr>
              <a:t>Народний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рух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України,Українська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Гельсінська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спілка</a:t>
            </a:r>
            <a:r>
              <a:rPr lang="ru-RU" dirty="0">
                <a:latin typeface="Century"/>
                <a:cs typeface="Century"/>
              </a:rPr>
              <a:t>, </a:t>
            </a:r>
            <a:r>
              <a:rPr lang="ru-RU" dirty="0" err="1">
                <a:latin typeface="Century"/>
                <a:cs typeface="Century"/>
              </a:rPr>
              <a:t>Українська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студентська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спілка</a:t>
            </a:r>
            <a:r>
              <a:rPr lang="ru-RU" dirty="0">
                <a:latin typeface="Century"/>
                <a:cs typeface="Century"/>
              </a:rPr>
              <a:t>, Студентське братство та </a:t>
            </a:r>
            <a:r>
              <a:rPr lang="ru-RU" dirty="0" err="1">
                <a:latin typeface="Century"/>
                <a:cs typeface="Century"/>
              </a:rPr>
              <a:t>інші</a:t>
            </a:r>
            <a:r>
              <a:rPr lang="ru-RU" dirty="0">
                <a:latin typeface="Century"/>
                <a:cs typeface="Century"/>
              </a:rPr>
              <a:t>.</a:t>
            </a:r>
          </a:p>
        </p:txBody>
      </p:sp>
      <p:pic>
        <p:nvPicPr>
          <p:cNvPr id="4" name="Изображение 3" descr="10265628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6308" y="1270001"/>
            <a:ext cx="5308416" cy="3008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9357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046" y="34782"/>
            <a:ext cx="8268969" cy="3338899"/>
          </a:xfrm>
        </p:spPr>
        <p:txBody>
          <a:bodyPr>
            <a:normAutofit/>
          </a:bodyPr>
          <a:lstStyle/>
          <a:p>
            <a:pPr algn="just"/>
            <a:r>
              <a:rPr lang="ru-RU" sz="1600" dirty="0">
                <a:latin typeface="Century"/>
                <a:cs typeface="Century"/>
              </a:rPr>
              <a:t>У 1990 році </a:t>
            </a:r>
            <a:r>
              <a:rPr lang="ru-RU" sz="1600" dirty="0" err="1">
                <a:latin typeface="Century"/>
                <a:cs typeface="Century"/>
              </a:rPr>
              <a:t>відбулися</a:t>
            </a:r>
            <a:r>
              <a:rPr lang="ru-RU" sz="1600" dirty="0">
                <a:latin typeface="Century"/>
                <a:cs typeface="Century"/>
              </a:rPr>
              <a:t> </a:t>
            </a:r>
            <a:r>
              <a:rPr lang="ru-RU" sz="1600" dirty="0" err="1">
                <a:latin typeface="Century"/>
                <a:cs typeface="Century"/>
              </a:rPr>
              <a:t>вибори</a:t>
            </a:r>
            <a:r>
              <a:rPr lang="ru-RU" sz="1600" dirty="0">
                <a:latin typeface="Century"/>
                <a:cs typeface="Century"/>
              </a:rPr>
              <a:t> до Верховної Ради УРСР, на </a:t>
            </a:r>
            <a:r>
              <a:rPr lang="ru-RU" sz="1600" dirty="0" err="1">
                <a:latin typeface="Century"/>
                <a:cs typeface="Century"/>
              </a:rPr>
              <a:t>яких</a:t>
            </a:r>
            <a:r>
              <a:rPr lang="ru-RU" sz="1600" dirty="0">
                <a:latin typeface="Century"/>
                <a:cs typeface="Century"/>
              </a:rPr>
              <a:t> </a:t>
            </a:r>
            <a:r>
              <a:rPr lang="ru-RU" sz="1600" dirty="0" err="1">
                <a:latin typeface="Century"/>
                <a:cs typeface="Century"/>
              </a:rPr>
              <a:t>парламентську</a:t>
            </a:r>
            <a:r>
              <a:rPr lang="ru-RU" sz="1600" dirty="0">
                <a:latin typeface="Century"/>
                <a:cs typeface="Century"/>
              </a:rPr>
              <a:t> </a:t>
            </a:r>
            <a:r>
              <a:rPr lang="ru-RU" sz="1600" dirty="0" err="1">
                <a:latin typeface="Century"/>
                <a:cs typeface="Century"/>
              </a:rPr>
              <a:t>більшість</a:t>
            </a:r>
            <a:r>
              <a:rPr lang="ru-RU" sz="1600" dirty="0">
                <a:latin typeface="Century"/>
                <a:cs typeface="Century"/>
              </a:rPr>
              <a:t> </a:t>
            </a:r>
            <a:r>
              <a:rPr lang="ru-RU" sz="1600" dirty="0" err="1">
                <a:latin typeface="Century"/>
                <a:cs typeface="Century"/>
              </a:rPr>
              <a:t>утворили</a:t>
            </a:r>
            <a:r>
              <a:rPr lang="ru-RU" sz="1600" dirty="0">
                <a:latin typeface="Century"/>
                <a:cs typeface="Century"/>
              </a:rPr>
              <a:t> </a:t>
            </a:r>
            <a:r>
              <a:rPr lang="ru-RU" sz="1600" dirty="0" err="1">
                <a:latin typeface="Century"/>
                <a:cs typeface="Century"/>
              </a:rPr>
              <a:t>комуністи</a:t>
            </a:r>
            <a:r>
              <a:rPr lang="ru-RU" sz="1600" dirty="0">
                <a:latin typeface="Century"/>
                <a:cs typeface="Century"/>
              </a:rPr>
              <a:t> («</a:t>
            </a:r>
            <a:r>
              <a:rPr lang="ru-RU" sz="1600" dirty="0" err="1">
                <a:latin typeface="Century"/>
                <a:cs typeface="Century"/>
              </a:rPr>
              <a:t>Група</a:t>
            </a:r>
            <a:r>
              <a:rPr lang="ru-RU" sz="1600" dirty="0">
                <a:latin typeface="Century"/>
                <a:cs typeface="Century"/>
              </a:rPr>
              <a:t> 239», а </a:t>
            </a:r>
            <a:r>
              <a:rPr lang="ru-RU" sz="1600" dirty="0" err="1">
                <a:latin typeface="Century"/>
                <a:cs typeface="Century"/>
              </a:rPr>
              <a:t>демократи</a:t>
            </a:r>
            <a:r>
              <a:rPr lang="ru-RU" sz="1600" dirty="0">
                <a:latin typeface="Century"/>
                <a:cs typeface="Century"/>
              </a:rPr>
              <a:t>, </a:t>
            </a:r>
            <a:r>
              <a:rPr lang="ru-RU" sz="1600" dirty="0" err="1">
                <a:latin typeface="Century"/>
                <a:cs typeface="Century"/>
              </a:rPr>
              <a:t>сформувавши</a:t>
            </a:r>
            <a:r>
              <a:rPr lang="ru-RU" sz="1600" dirty="0">
                <a:latin typeface="Century"/>
                <a:cs typeface="Century"/>
              </a:rPr>
              <a:t> </a:t>
            </a:r>
            <a:r>
              <a:rPr lang="ru-RU" sz="1600" dirty="0" err="1">
                <a:latin typeface="Century"/>
                <a:cs typeface="Century"/>
              </a:rPr>
              <a:t>Народну</a:t>
            </a:r>
            <a:r>
              <a:rPr lang="ru-RU" sz="1600" dirty="0">
                <a:latin typeface="Century"/>
                <a:cs typeface="Century"/>
              </a:rPr>
              <a:t> Раду, у </a:t>
            </a:r>
            <a:r>
              <a:rPr lang="ru-RU" sz="1600" dirty="0" err="1">
                <a:latin typeface="Century"/>
                <a:cs typeface="Century"/>
              </a:rPr>
              <a:t>підсумку</a:t>
            </a:r>
            <a:r>
              <a:rPr lang="ru-RU" sz="1600" dirty="0">
                <a:latin typeface="Century"/>
                <a:cs typeface="Century"/>
              </a:rPr>
              <a:t> </a:t>
            </a:r>
            <a:r>
              <a:rPr lang="ru-RU" sz="1600" dirty="0" err="1">
                <a:latin typeface="Century"/>
                <a:cs typeface="Century"/>
              </a:rPr>
              <a:t>мали</a:t>
            </a:r>
            <a:r>
              <a:rPr lang="ru-RU" sz="1600" dirty="0">
                <a:latin typeface="Century"/>
                <a:cs typeface="Century"/>
              </a:rPr>
              <a:t> 126 </a:t>
            </a:r>
            <a:r>
              <a:rPr lang="ru-RU" sz="1600" dirty="0" err="1">
                <a:latin typeface="Century"/>
                <a:cs typeface="Century"/>
              </a:rPr>
              <a:t>мандатів</a:t>
            </a:r>
            <a:r>
              <a:rPr lang="ru-RU" sz="1600" dirty="0">
                <a:latin typeface="Century"/>
                <a:cs typeface="Century"/>
              </a:rPr>
              <a:t>. </a:t>
            </a:r>
            <a:r>
              <a:rPr lang="ru-RU" sz="1600" dirty="0" err="1">
                <a:latin typeface="Century"/>
                <a:cs typeface="Century"/>
              </a:rPr>
              <a:t>Після</a:t>
            </a:r>
            <a:r>
              <a:rPr lang="ru-RU" sz="1600" dirty="0">
                <a:latin typeface="Century"/>
                <a:cs typeface="Century"/>
              </a:rPr>
              <a:t> </a:t>
            </a:r>
            <a:r>
              <a:rPr lang="ru-RU" sz="1600" dirty="0" err="1">
                <a:latin typeface="Century"/>
                <a:cs typeface="Century"/>
              </a:rPr>
              <a:t>проведення</a:t>
            </a:r>
            <a:r>
              <a:rPr lang="ru-RU" sz="1600" dirty="0">
                <a:latin typeface="Century"/>
                <a:cs typeface="Century"/>
              </a:rPr>
              <a:t> </a:t>
            </a:r>
            <a:r>
              <a:rPr lang="ru-RU" sz="1600" dirty="0" err="1">
                <a:latin typeface="Century"/>
                <a:cs typeface="Century"/>
              </a:rPr>
              <a:t>виборів</a:t>
            </a:r>
            <a:r>
              <a:rPr lang="ru-RU" sz="1600" dirty="0">
                <a:latin typeface="Century"/>
                <a:cs typeface="Century"/>
              </a:rPr>
              <a:t> </a:t>
            </a:r>
            <a:r>
              <a:rPr lang="ru-RU" sz="1600" dirty="0" err="1">
                <a:latin typeface="Century"/>
                <a:cs typeface="Century"/>
              </a:rPr>
              <a:t>їх</a:t>
            </a:r>
            <a:r>
              <a:rPr lang="ru-RU" sz="1600" dirty="0">
                <a:latin typeface="Century"/>
                <a:cs typeface="Century"/>
              </a:rPr>
              <a:t> </a:t>
            </a:r>
            <a:r>
              <a:rPr lang="ru-RU" sz="1600" dirty="0" err="1">
                <a:latin typeface="Century"/>
                <a:cs typeface="Century"/>
              </a:rPr>
              <a:t>громадянська</a:t>
            </a:r>
            <a:r>
              <a:rPr lang="ru-RU" sz="1600" dirty="0">
                <a:latin typeface="Century"/>
                <a:cs typeface="Century"/>
              </a:rPr>
              <a:t> </a:t>
            </a:r>
            <a:r>
              <a:rPr lang="ru-RU" sz="1600" dirty="0" err="1">
                <a:latin typeface="Century"/>
                <a:cs typeface="Century"/>
              </a:rPr>
              <a:t>активність</a:t>
            </a:r>
            <a:r>
              <a:rPr lang="ru-RU" sz="1600" dirty="0">
                <a:latin typeface="Century"/>
                <a:cs typeface="Century"/>
              </a:rPr>
              <a:t> </a:t>
            </a:r>
            <a:r>
              <a:rPr lang="ru-RU" sz="1600" dirty="0" err="1">
                <a:latin typeface="Century"/>
                <a:cs typeface="Century"/>
              </a:rPr>
              <a:t>помітно</a:t>
            </a:r>
            <a:r>
              <a:rPr lang="ru-RU" sz="1600" dirty="0">
                <a:latin typeface="Century"/>
                <a:cs typeface="Century"/>
              </a:rPr>
              <a:t> </a:t>
            </a:r>
            <a:r>
              <a:rPr lang="ru-RU" sz="1600" dirty="0" err="1">
                <a:latin typeface="Century"/>
                <a:cs typeface="Century"/>
              </a:rPr>
              <a:t>зменшилася</a:t>
            </a:r>
            <a:r>
              <a:rPr lang="ru-RU" sz="1600" dirty="0">
                <a:latin typeface="Century"/>
                <a:cs typeface="Century"/>
              </a:rPr>
              <a:t>, </a:t>
            </a:r>
            <a:r>
              <a:rPr lang="ru-RU" sz="1600" dirty="0" err="1">
                <a:latin typeface="Century"/>
                <a:cs typeface="Century"/>
              </a:rPr>
              <a:t>натомість</a:t>
            </a:r>
            <a:r>
              <a:rPr lang="ru-RU" sz="1600" dirty="0">
                <a:latin typeface="Century"/>
                <a:cs typeface="Century"/>
              </a:rPr>
              <a:t> молодь </a:t>
            </a:r>
            <a:r>
              <a:rPr lang="ru-RU" sz="1600" dirty="0" err="1">
                <a:latin typeface="Century"/>
                <a:cs typeface="Century"/>
              </a:rPr>
              <a:t>вважала</a:t>
            </a:r>
            <a:r>
              <a:rPr lang="ru-RU" sz="1600" dirty="0">
                <a:latin typeface="Century"/>
                <a:cs typeface="Century"/>
              </a:rPr>
              <a:t>, </a:t>
            </a:r>
            <a:r>
              <a:rPr lang="ru-RU" sz="1600" dirty="0" err="1">
                <a:latin typeface="Century"/>
                <a:cs typeface="Century"/>
              </a:rPr>
              <a:t>що</a:t>
            </a:r>
            <a:r>
              <a:rPr lang="ru-RU" sz="1600" dirty="0">
                <a:latin typeface="Century"/>
                <a:cs typeface="Century"/>
              </a:rPr>
              <a:t> </a:t>
            </a:r>
            <a:r>
              <a:rPr lang="ru-RU" sz="1600" dirty="0" err="1">
                <a:latin typeface="Century"/>
                <a:cs typeface="Century"/>
              </a:rPr>
              <a:t>третина</a:t>
            </a:r>
            <a:r>
              <a:rPr lang="ru-RU" sz="1600" dirty="0">
                <a:latin typeface="Century"/>
                <a:cs typeface="Century"/>
              </a:rPr>
              <a:t> </a:t>
            </a:r>
            <a:r>
              <a:rPr lang="ru-RU" sz="1600" dirty="0" err="1">
                <a:latin typeface="Century"/>
                <a:cs typeface="Century"/>
              </a:rPr>
              <a:t>голосів</a:t>
            </a:r>
            <a:r>
              <a:rPr lang="ru-RU" sz="1600" dirty="0">
                <a:latin typeface="Century"/>
                <a:cs typeface="Century"/>
              </a:rPr>
              <a:t> </a:t>
            </a:r>
            <a:r>
              <a:rPr lang="ru-RU" sz="1600" dirty="0" err="1">
                <a:latin typeface="Century"/>
                <a:cs typeface="Century"/>
              </a:rPr>
              <a:t>демократів</a:t>
            </a:r>
            <a:r>
              <a:rPr lang="ru-RU" sz="1600" dirty="0">
                <a:latin typeface="Century"/>
                <a:cs typeface="Century"/>
              </a:rPr>
              <a:t> у </a:t>
            </a:r>
            <a:r>
              <a:rPr lang="ru-RU" sz="1600" dirty="0" err="1">
                <a:latin typeface="Century"/>
                <a:cs typeface="Century"/>
              </a:rPr>
              <a:t>Верховній</a:t>
            </a:r>
            <a:r>
              <a:rPr lang="ru-RU" sz="1600" dirty="0">
                <a:latin typeface="Century"/>
                <a:cs typeface="Century"/>
              </a:rPr>
              <a:t> </a:t>
            </a:r>
            <a:r>
              <a:rPr lang="ru-RU" sz="1600" dirty="0" err="1">
                <a:latin typeface="Century"/>
                <a:cs typeface="Century"/>
              </a:rPr>
              <a:t>Раді</a:t>
            </a:r>
            <a:r>
              <a:rPr lang="ru-RU" sz="1600" dirty="0">
                <a:latin typeface="Century"/>
                <a:cs typeface="Century"/>
              </a:rPr>
              <a:t> не </a:t>
            </a:r>
            <a:r>
              <a:rPr lang="ru-RU" sz="1600" dirty="0" err="1">
                <a:latin typeface="Century"/>
                <a:cs typeface="Century"/>
              </a:rPr>
              <a:t>є</a:t>
            </a:r>
            <a:r>
              <a:rPr lang="ru-RU" sz="1600" dirty="0">
                <a:latin typeface="Century"/>
                <a:cs typeface="Century"/>
              </a:rPr>
              <a:t> </a:t>
            </a:r>
            <a:r>
              <a:rPr lang="ru-RU" sz="1600" dirty="0" err="1">
                <a:latin typeface="Century"/>
                <a:cs typeface="Century"/>
              </a:rPr>
              <a:t>перемогою</a:t>
            </a:r>
            <a:r>
              <a:rPr lang="ru-RU" sz="1600" dirty="0">
                <a:latin typeface="Century"/>
                <a:cs typeface="Century"/>
              </a:rPr>
              <a:t>. Тому </a:t>
            </a:r>
            <a:r>
              <a:rPr lang="ru-RU" sz="1600" dirty="0" err="1">
                <a:latin typeface="Century"/>
                <a:cs typeface="Century"/>
              </a:rPr>
              <a:t>студенти</a:t>
            </a:r>
            <a:r>
              <a:rPr lang="ru-RU" sz="1600" dirty="0">
                <a:latin typeface="Century"/>
                <a:cs typeface="Century"/>
              </a:rPr>
              <a:t> </a:t>
            </a:r>
            <a:r>
              <a:rPr lang="ru-RU" sz="1600" dirty="0" err="1">
                <a:latin typeface="Century"/>
                <a:cs typeface="Century"/>
              </a:rPr>
              <a:t>вирішили</a:t>
            </a:r>
            <a:r>
              <a:rPr lang="ru-RU" sz="1600" dirty="0">
                <a:latin typeface="Century"/>
                <a:cs typeface="Century"/>
              </a:rPr>
              <a:t> </a:t>
            </a:r>
            <a:r>
              <a:rPr lang="ru-RU" sz="1600" dirty="0" err="1">
                <a:latin typeface="Century"/>
                <a:cs typeface="Century"/>
              </a:rPr>
              <a:t>активізувати</a:t>
            </a:r>
            <a:r>
              <a:rPr lang="ru-RU" sz="1600" dirty="0">
                <a:latin typeface="Century"/>
                <a:cs typeface="Century"/>
              </a:rPr>
              <a:t> </a:t>
            </a:r>
            <a:r>
              <a:rPr lang="ru-RU" sz="1600" dirty="0" err="1">
                <a:latin typeface="Century"/>
                <a:cs typeface="Century"/>
              </a:rPr>
              <a:t>власні</a:t>
            </a:r>
            <a:r>
              <a:rPr lang="ru-RU" sz="1600" dirty="0">
                <a:latin typeface="Century"/>
                <a:cs typeface="Century"/>
              </a:rPr>
              <a:t> </a:t>
            </a:r>
            <a:r>
              <a:rPr lang="ru-RU" sz="1600" dirty="0" err="1">
                <a:latin typeface="Century"/>
                <a:cs typeface="Century"/>
              </a:rPr>
              <a:t>дії</a:t>
            </a:r>
            <a:r>
              <a:rPr lang="ru-RU" sz="1600" dirty="0" smtClean="0">
                <a:latin typeface="Century"/>
                <a:cs typeface="Century"/>
              </a:rPr>
              <a:t>.</a:t>
            </a:r>
          </a:p>
          <a:p>
            <a:pPr algn="just"/>
            <a:r>
              <a:rPr lang="ru-RU" sz="1600" dirty="0" err="1">
                <a:latin typeface="Century"/>
                <a:cs typeface="Century"/>
              </a:rPr>
              <a:t>Ідея</a:t>
            </a:r>
            <a:r>
              <a:rPr lang="ru-RU" sz="1600" dirty="0">
                <a:latin typeface="Century"/>
                <a:cs typeface="Century"/>
              </a:rPr>
              <a:t> </a:t>
            </a:r>
            <a:r>
              <a:rPr lang="ru-RU" sz="1600" dirty="0" err="1">
                <a:latin typeface="Century"/>
                <a:cs typeface="Century"/>
              </a:rPr>
              <a:t>проведення</a:t>
            </a:r>
            <a:r>
              <a:rPr lang="ru-RU" sz="1600" dirty="0">
                <a:latin typeface="Century"/>
                <a:cs typeface="Century"/>
              </a:rPr>
              <a:t> </a:t>
            </a:r>
            <a:r>
              <a:rPr lang="ru-RU" sz="1600" dirty="0" err="1">
                <a:latin typeface="Century"/>
                <a:cs typeface="Century"/>
              </a:rPr>
              <a:t>акції</a:t>
            </a:r>
            <a:r>
              <a:rPr lang="ru-RU" sz="1600" dirty="0">
                <a:latin typeface="Century"/>
                <a:cs typeface="Century"/>
              </a:rPr>
              <a:t>, основою </a:t>
            </a:r>
            <a:r>
              <a:rPr lang="ru-RU" sz="1600" dirty="0" err="1">
                <a:latin typeface="Century"/>
                <a:cs typeface="Century"/>
              </a:rPr>
              <a:t>якої</a:t>
            </a:r>
            <a:r>
              <a:rPr lang="ru-RU" sz="1600" dirty="0">
                <a:latin typeface="Century"/>
                <a:cs typeface="Century"/>
              </a:rPr>
              <a:t> мало стати студентське голодування, </a:t>
            </a:r>
            <a:r>
              <a:rPr lang="ru-RU" sz="1600" dirty="0" err="1">
                <a:latin typeface="Century"/>
                <a:cs typeface="Century"/>
              </a:rPr>
              <a:t>виникла</a:t>
            </a:r>
            <a:r>
              <a:rPr lang="ru-RU" sz="1600" dirty="0">
                <a:latin typeface="Century"/>
                <a:cs typeface="Century"/>
              </a:rPr>
              <a:t> </a:t>
            </a:r>
            <a:r>
              <a:rPr lang="ru-RU" sz="1600" dirty="0" err="1">
                <a:latin typeface="Century"/>
                <a:cs typeface="Century"/>
              </a:rPr>
              <a:t>влітку</a:t>
            </a:r>
            <a:r>
              <a:rPr lang="ru-RU" sz="1600" dirty="0">
                <a:latin typeface="Century"/>
                <a:cs typeface="Century"/>
              </a:rPr>
              <a:t> в </a:t>
            </a:r>
            <a:r>
              <a:rPr lang="ru-RU" sz="1600" dirty="0" err="1">
                <a:latin typeface="Century"/>
                <a:cs typeface="Century"/>
              </a:rPr>
              <a:t>київській</a:t>
            </a:r>
            <a:r>
              <a:rPr lang="ru-RU" sz="1600" dirty="0">
                <a:latin typeface="Century"/>
                <a:cs typeface="Century"/>
              </a:rPr>
              <a:t> УСС, яку </a:t>
            </a:r>
            <a:r>
              <a:rPr lang="ru-RU" sz="1600" dirty="0" err="1" smtClean="0">
                <a:latin typeface="Century"/>
                <a:cs typeface="Century"/>
              </a:rPr>
              <a:t>підхопило</a:t>
            </a:r>
            <a:r>
              <a:rPr lang="ru-RU" sz="1600" dirty="0" smtClean="0">
                <a:latin typeface="Century"/>
                <a:cs typeface="Century"/>
              </a:rPr>
              <a:t> «Студентське </a:t>
            </a:r>
            <a:r>
              <a:rPr lang="ru-RU" sz="1600" dirty="0">
                <a:latin typeface="Century"/>
                <a:cs typeface="Century"/>
              </a:rPr>
              <a:t>Б</a:t>
            </a:r>
            <a:r>
              <a:rPr lang="ru-RU" sz="1600" dirty="0" smtClean="0">
                <a:latin typeface="Century"/>
                <a:cs typeface="Century"/>
              </a:rPr>
              <a:t>ратство </a:t>
            </a:r>
            <a:r>
              <a:rPr lang="ru-RU" sz="1600" dirty="0" err="1" smtClean="0">
                <a:latin typeface="Century"/>
                <a:cs typeface="Century"/>
              </a:rPr>
              <a:t>Львівщини</a:t>
            </a:r>
            <a:r>
              <a:rPr lang="ru-RU" sz="1600" dirty="0" smtClean="0">
                <a:latin typeface="Century"/>
                <a:cs typeface="Century"/>
              </a:rPr>
              <a:t>». </a:t>
            </a:r>
            <a:r>
              <a:rPr lang="ru-RU" sz="1600" dirty="0" err="1">
                <a:latin typeface="Century"/>
                <a:cs typeface="Century"/>
              </a:rPr>
              <a:t>Добрі</a:t>
            </a:r>
            <a:r>
              <a:rPr lang="ru-RU" sz="1600" dirty="0">
                <a:latin typeface="Century"/>
                <a:cs typeface="Century"/>
              </a:rPr>
              <a:t> </a:t>
            </a:r>
            <a:r>
              <a:rPr lang="ru-RU" sz="1600" dirty="0" err="1">
                <a:latin typeface="Century"/>
                <a:cs typeface="Century"/>
              </a:rPr>
              <a:t>стосунки</a:t>
            </a:r>
            <a:r>
              <a:rPr lang="ru-RU" sz="1600" dirty="0">
                <a:latin typeface="Century"/>
                <a:cs typeface="Century"/>
              </a:rPr>
              <a:t> </a:t>
            </a:r>
            <a:r>
              <a:rPr lang="ru-RU" sz="1600" dirty="0" err="1">
                <a:latin typeface="Century"/>
                <a:cs typeface="Century"/>
              </a:rPr>
              <a:t>між</a:t>
            </a:r>
            <a:r>
              <a:rPr lang="ru-RU" sz="1600" dirty="0">
                <a:latin typeface="Century"/>
                <a:cs typeface="Century"/>
              </a:rPr>
              <a:t> членами </a:t>
            </a:r>
            <a:r>
              <a:rPr lang="ru-RU" sz="1600" dirty="0" err="1">
                <a:latin typeface="Century"/>
                <a:cs typeface="Century"/>
              </a:rPr>
              <a:t>організацій</a:t>
            </a:r>
            <a:r>
              <a:rPr lang="ru-RU" sz="1600" dirty="0">
                <a:latin typeface="Century"/>
                <a:cs typeface="Century"/>
              </a:rPr>
              <a:t> та </a:t>
            </a:r>
            <a:r>
              <a:rPr lang="ru-RU" sz="1600" dirty="0" err="1">
                <a:latin typeface="Century"/>
                <a:cs typeface="Century"/>
              </a:rPr>
              <a:t>високий</a:t>
            </a:r>
            <a:r>
              <a:rPr lang="ru-RU" sz="1600" dirty="0">
                <a:latin typeface="Century"/>
                <a:cs typeface="Century"/>
              </a:rPr>
              <a:t> </a:t>
            </a:r>
            <a:r>
              <a:rPr lang="ru-RU" sz="1600" dirty="0" err="1">
                <a:latin typeface="Century"/>
                <a:cs typeface="Century"/>
              </a:rPr>
              <a:t>рівень</a:t>
            </a:r>
            <a:r>
              <a:rPr lang="ru-RU" sz="1600" dirty="0">
                <a:latin typeface="Century"/>
                <a:cs typeface="Century"/>
              </a:rPr>
              <a:t> </a:t>
            </a:r>
            <a:r>
              <a:rPr lang="ru-RU" sz="1600" dirty="0" err="1">
                <a:latin typeface="Century"/>
                <a:cs typeface="Century"/>
              </a:rPr>
              <a:t>організаційної</a:t>
            </a:r>
            <a:r>
              <a:rPr lang="ru-RU" sz="1600" dirty="0">
                <a:latin typeface="Century"/>
                <a:cs typeface="Century"/>
              </a:rPr>
              <a:t> </a:t>
            </a:r>
            <a:r>
              <a:rPr lang="ru-RU" sz="1600" dirty="0" err="1">
                <a:latin typeface="Century"/>
                <a:cs typeface="Century"/>
              </a:rPr>
              <a:t>підготовки</a:t>
            </a:r>
            <a:r>
              <a:rPr lang="ru-RU" sz="1600" dirty="0">
                <a:latin typeface="Century"/>
                <a:cs typeface="Century"/>
              </a:rPr>
              <a:t> стали </a:t>
            </a:r>
            <a:r>
              <a:rPr lang="ru-RU" sz="1600" dirty="0" err="1">
                <a:latin typeface="Century"/>
                <a:cs typeface="Century"/>
              </a:rPr>
              <a:t>запорукою</a:t>
            </a:r>
            <a:r>
              <a:rPr lang="ru-RU" sz="1600" dirty="0">
                <a:latin typeface="Century"/>
                <a:cs typeface="Century"/>
              </a:rPr>
              <a:t> </a:t>
            </a:r>
            <a:r>
              <a:rPr lang="ru-RU" sz="1600" dirty="0" err="1">
                <a:latin typeface="Century"/>
                <a:cs typeface="Century"/>
              </a:rPr>
              <a:t>успішного</a:t>
            </a:r>
            <a:r>
              <a:rPr lang="ru-RU" sz="1600" dirty="0">
                <a:latin typeface="Century"/>
                <a:cs typeface="Century"/>
              </a:rPr>
              <a:t> </a:t>
            </a:r>
            <a:r>
              <a:rPr lang="ru-RU" sz="1600" dirty="0" err="1">
                <a:latin typeface="Century"/>
                <a:cs typeface="Century"/>
              </a:rPr>
              <a:t>проведення</a:t>
            </a:r>
            <a:r>
              <a:rPr lang="ru-RU" sz="1600" dirty="0">
                <a:latin typeface="Century"/>
                <a:cs typeface="Century"/>
              </a:rPr>
              <a:t> </a:t>
            </a:r>
            <a:r>
              <a:rPr lang="ru-RU" sz="1600" dirty="0" err="1">
                <a:latin typeface="Century"/>
                <a:cs typeface="Century"/>
              </a:rPr>
              <a:t>акції</a:t>
            </a:r>
            <a:r>
              <a:rPr lang="ru-RU" sz="1600" dirty="0">
                <a:latin typeface="Century"/>
                <a:cs typeface="Century"/>
              </a:rPr>
              <a:t>. </a:t>
            </a:r>
            <a:r>
              <a:rPr lang="ru-RU" sz="1600" dirty="0" err="1">
                <a:latin typeface="Century"/>
                <a:cs typeface="Century"/>
              </a:rPr>
              <a:t>Одностайно</a:t>
            </a:r>
            <a:r>
              <a:rPr lang="ru-RU" sz="1600" dirty="0">
                <a:latin typeface="Century"/>
                <a:cs typeface="Century"/>
              </a:rPr>
              <a:t> </a:t>
            </a:r>
            <a:r>
              <a:rPr lang="ru-RU" sz="1600" dirty="0" err="1">
                <a:latin typeface="Century"/>
                <a:cs typeface="Century"/>
              </a:rPr>
              <a:t>визначили</a:t>
            </a:r>
            <a:r>
              <a:rPr lang="ru-RU" sz="1600" dirty="0">
                <a:latin typeface="Century"/>
                <a:cs typeface="Century"/>
              </a:rPr>
              <a:t> день початку </a:t>
            </a:r>
            <a:r>
              <a:rPr lang="ru-RU" sz="1600" dirty="0" err="1">
                <a:latin typeface="Century"/>
                <a:cs typeface="Century"/>
              </a:rPr>
              <a:t>акції</a:t>
            </a:r>
            <a:r>
              <a:rPr lang="ru-RU" sz="1600" dirty="0">
                <a:latin typeface="Century"/>
                <a:cs typeface="Century"/>
              </a:rPr>
              <a:t>, </a:t>
            </a:r>
            <a:r>
              <a:rPr lang="ru-RU" sz="1600" dirty="0" err="1">
                <a:latin typeface="Century"/>
                <a:cs typeface="Century"/>
              </a:rPr>
              <a:t>форми</a:t>
            </a:r>
            <a:r>
              <a:rPr lang="ru-RU" sz="1600" dirty="0">
                <a:latin typeface="Century"/>
                <a:cs typeface="Century"/>
              </a:rPr>
              <a:t>, </a:t>
            </a:r>
            <a:r>
              <a:rPr lang="ru-RU" sz="1600" dirty="0" err="1">
                <a:latin typeface="Century"/>
                <a:cs typeface="Century"/>
              </a:rPr>
              <a:t>методи</a:t>
            </a:r>
            <a:r>
              <a:rPr lang="ru-RU" sz="1600" dirty="0">
                <a:latin typeface="Century"/>
                <a:cs typeface="Century"/>
              </a:rPr>
              <a:t>, </a:t>
            </a:r>
            <a:r>
              <a:rPr lang="ru-RU" sz="1600" dirty="0" err="1">
                <a:latin typeface="Century"/>
                <a:cs typeface="Century"/>
              </a:rPr>
              <a:t>вимоги</a:t>
            </a:r>
            <a:r>
              <a:rPr lang="ru-RU" sz="1600" dirty="0" smtClean="0">
                <a:latin typeface="Century"/>
                <a:cs typeface="Century"/>
              </a:rPr>
              <a:t>. </a:t>
            </a:r>
            <a:r>
              <a:rPr lang="ru-RU" sz="1600" dirty="0">
                <a:latin typeface="Century"/>
                <a:cs typeface="Century"/>
              </a:rPr>
              <a:t>Одноголосно </a:t>
            </a:r>
            <a:r>
              <a:rPr lang="ru-RU" sz="1600" dirty="0" err="1">
                <a:latin typeface="Century"/>
                <a:cs typeface="Century"/>
              </a:rPr>
              <a:t>прийняли</a:t>
            </a:r>
            <a:r>
              <a:rPr lang="ru-RU" sz="1600" dirty="0">
                <a:latin typeface="Century"/>
                <a:cs typeface="Century"/>
              </a:rPr>
              <a:t> </a:t>
            </a:r>
            <a:r>
              <a:rPr lang="ru-RU" sz="1600" dirty="0" err="1">
                <a:latin typeface="Century"/>
                <a:cs typeface="Century"/>
              </a:rPr>
              <a:t>рішення</a:t>
            </a:r>
            <a:r>
              <a:rPr lang="ru-RU" sz="1600" dirty="0">
                <a:latin typeface="Century"/>
                <a:cs typeface="Century"/>
              </a:rPr>
              <a:t> про </a:t>
            </a:r>
            <a:r>
              <a:rPr lang="ru-RU" sz="1600" dirty="0" err="1">
                <a:latin typeface="Century"/>
                <a:cs typeface="Century"/>
              </a:rPr>
              <a:t>вибір</a:t>
            </a:r>
            <a:r>
              <a:rPr lang="ru-RU" sz="1600" dirty="0">
                <a:latin typeface="Century"/>
                <a:cs typeface="Century"/>
              </a:rPr>
              <a:t> </a:t>
            </a:r>
            <a:r>
              <a:rPr lang="ru-RU" sz="1600" dirty="0" err="1">
                <a:latin typeface="Century"/>
                <a:cs typeface="Century"/>
              </a:rPr>
              <a:t>співголів</a:t>
            </a:r>
            <a:r>
              <a:rPr lang="ru-RU" sz="1600" dirty="0">
                <a:latin typeface="Century"/>
                <a:cs typeface="Century"/>
              </a:rPr>
              <a:t>, </a:t>
            </a:r>
            <a:r>
              <a:rPr lang="ru-RU" sz="1600" dirty="0" err="1">
                <a:latin typeface="Century"/>
                <a:cs typeface="Century"/>
              </a:rPr>
              <a:t>якими</a:t>
            </a:r>
            <a:r>
              <a:rPr lang="ru-RU" sz="1600" dirty="0">
                <a:latin typeface="Century"/>
                <a:cs typeface="Century"/>
              </a:rPr>
              <a:t> </a:t>
            </a:r>
            <a:r>
              <a:rPr lang="ru-RU" sz="1600" dirty="0" smtClean="0">
                <a:latin typeface="Century"/>
                <a:cs typeface="Century"/>
              </a:rPr>
              <a:t>стали: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9412" y="5964873"/>
            <a:ext cx="4349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"/>
                <a:cs typeface="Century"/>
              </a:rPr>
              <a:t>Олесь </a:t>
            </a:r>
            <a:r>
              <a:rPr lang="ru-RU" dirty="0" err="1">
                <a:latin typeface="Century"/>
                <a:cs typeface="Century"/>
              </a:rPr>
              <a:t>Доній</a:t>
            </a:r>
            <a:r>
              <a:rPr lang="ru-RU" dirty="0">
                <a:latin typeface="Century"/>
                <a:cs typeface="Century"/>
              </a:rPr>
              <a:t> (голова </a:t>
            </a:r>
            <a:r>
              <a:rPr lang="ru-RU" dirty="0" err="1">
                <a:latin typeface="Century"/>
                <a:cs typeface="Century"/>
              </a:rPr>
              <a:t>київської</a:t>
            </a:r>
            <a:r>
              <a:rPr lang="ru-RU" dirty="0">
                <a:latin typeface="Century"/>
                <a:cs typeface="Century"/>
              </a:rPr>
              <a:t> УСС)</a:t>
            </a:r>
          </a:p>
        </p:txBody>
      </p:sp>
      <p:pic>
        <p:nvPicPr>
          <p:cNvPr id="5" name="Изображение 4" descr="zarvanytsya_org_ua_ad2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3932" y="3373681"/>
            <a:ext cx="3162527" cy="2447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618505" y="5964873"/>
            <a:ext cx="4759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latin typeface="Century"/>
                <a:cs typeface="Century"/>
              </a:rPr>
              <a:t>Маркіян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Іващишин</a:t>
            </a:r>
            <a:r>
              <a:rPr lang="ru-RU" dirty="0">
                <a:latin typeface="Century"/>
                <a:cs typeface="Century"/>
              </a:rPr>
              <a:t> (голова СБ Львова)</a:t>
            </a:r>
          </a:p>
        </p:txBody>
      </p:sp>
      <p:pic>
        <p:nvPicPr>
          <p:cNvPr id="7" name="Изображение 6" descr="ivashchyshy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0944" y="3312433"/>
            <a:ext cx="3284679" cy="2652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5318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85800" y="121024"/>
            <a:ext cx="7770813" cy="1059124"/>
          </a:xfrm>
        </p:spPr>
        <p:txBody>
          <a:bodyPr/>
          <a:lstStyle/>
          <a:p>
            <a:r>
              <a:rPr lang="ru-RU" dirty="0" smtClean="0">
                <a:latin typeface="Century"/>
                <a:cs typeface="Century"/>
              </a:rPr>
              <a:t>2 жовтня</a:t>
            </a:r>
            <a:endParaRPr lang="ru-RU" dirty="0">
              <a:latin typeface="Century"/>
              <a:cs typeface="Century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2242" y="1176447"/>
            <a:ext cx="8646869" cy="291558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err="1">
                <a:latin typeface="Century"/>
                <a:cs typeface="Century"/>
              </a:rPr>
              <a:t>Зранку</a:t>
            </a:r>
            <a:r>
              <a:rPr lang="ru-RU" dirty="0">
                <a:latin typeface="Century"/>
                <a:cs typeface="Century"/>
              </a:rPr>
              <a:t> 2 жовтня </a:t>
            </a:r>
            <a:r>
              <a:rPr lang="ru-RU" dirty="0" err="1">
                <a:latin typeface="Century"/>
                <a:cs typeface="Century"/>
              </a:rPr>
              <a:t>кілька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десятків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студентів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групами</a:t>
            </a:r>
            <a:r>
              <a:rPr lang="ru-RU" dirty="0">
                <a:latin typeface="Century"/>
                <a:cs typeface="Century"/>
              </a:rPr>
              <a:t> по </a:t>
            </a:r>
            <a:r>
              <a:rPr lang="ru-RU" dirty="0" err="1">
                <a:latin typeface="Century"/>
                <a:cs typeface="Century"/>
              </a:rPr>
              <a:t>двоє-троє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стягнулися</a:t>
            </a:r>
            <a:r>
              <a:rPr lang="ru-RU" dirty="0">
                <a:latin typeface="Century"/>
                <a:cs typeface="Century"/>
              </a:rPr>
              <a:t> до 10 </a:t>
            </a:r>
            <a:r>
              <a:rPr lang="ru-RU" dirty="0" err="1">
                <a:latin typeface="Century"/>
                <a:cs typeface="Century"/>
              </a:rPr>
              <a:t>години</a:t>
            </a:r>
            <a:r>
              <a:rPr lang="ru-RU" dirty="0">
                <a:latin typeface="Century"/>
                <a:cs typeface="Century"/>
              </a:rPr>
              <a:t> на Жовтневої революції у Києві та </a:t>
            </a:r>
            <a:r>
              <a:rPr lang="ru-RU" dirty="0" err="1">
                <a:latin typeface="Century"/>
                <a:cs typeface="Century"/>
              </a:rPr>
              <a:t>оголосили</a:t>
            </a:r>
            <a:r>
              <a:rPr lang="ru-RU" dirty="0">
                <a:latin typeface="Century"/>
                <a:cs typeface="Century"/>
              </a:rPr>
              <a:t> про початок </a:t>
            </a:r>
            <a:r>
              <a:rPr lang="ru-RU" dirty="0" smtClean="0">
                <a:latin typeface="Century"/>
                <a:cs typeface="Century"/>
              </a:rPr>
              <a:t>голодування</a:t>
            </a:r>
            <a:r>
              <a:rPr lang="ru-RU" dirty="0">
                <a:latin typeface="Century"/>
                <a:cs typeface="Century"/>
              </a:rPr>
              <a:t>, </a:t>
            </a:r>
            <a:r>
              <a:rPr lang="ru-RU" dirty="0" err="1">
                <a:latin typeface="Century"/>
                <a:cs typeface="Century"/>
              </a:rPr>
              <a:t>висловили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вимоги</a:t>
            </a:r>
            <a:r>
              <a:rPr lang="ru-RU" dirty="0">
                <a:latin typeface="Century"/>
                <a:cs typeface="Century"/>
              </a:rPr>
              <a:t>. </a:t>
            </a:r>
            <a:r>
              <a:rPr lang="ru-RU" dirty="0" err="1">
                <a:latin typeface="Century"/>
                <a:cs typeface="Century"/>
              </a:rPr>
              <a:t>Хто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прийшов</a:t>
            </a:r>
            <a:r>
              <a:rPr lang="ru-RU" dirty="0">
                <a:latin typeface="Century"/>
                <a:cs typeface="Century"/>
              </a:rPr>
              <a:t> прямо з потяга, </a:t>
            </a:r>
            <a:r>
              <a:rPr lang="ru-RU" dirty="0" err="1">
                <a:latin typeface="Century"/>
                <a:cs typeface="Century"/>
              </a:rPr>
              <a:t>хто</a:t>
            </a:r>
            <a:r>
              <a:rPr lang="ru-RU" dirty="0">
                <a:latin typeface="Century"/>
                <a:cs typeface="Century"/>
              </a:rPr>
              <a:t> з </a:t>
            </a:r>
            <a:r>
              <a:rPr lang="ru-RU" dirty="0" err="1">
                <a:latin typeface="Century"/>
                <a:cs typeface="Century"/>
              </a:rPr>
              <a:t>університету</a:t>
            </a:r>
            <a:r>
              <a:rPr lang="ru-RU" dirty="0">
                <a:latin typeface="Century"/>
                <a:cs typeface="Century"/>
              </a:rPr>
              <a:t>. </a:t>
            </a:r>
            <a:r>
              <a:rPr lang="ru-RU" dirty="0" err="1">
                <a:latin typeface="Century"/>
                <a:cs typeface="Century"/>
              </a:rPr>
              <a:t>Більшість</a:t>
            </a:r>
            <a:r>
              <a:rPr lang="ru-RU" dirty="0">
                <a:latin typeface="Century"/>
                <a:cs typeface="Century"/>
              </a:rPr>
              <a:t> становили </a:t>
            </a:r>
            <a:r>
              <a:rPr lang="ru-RU" dirty="0" err="1">
                <a:latin typeface="Century"/>
                <a:cs typeface="Century"/>
              </a:rPr>
              <a:t>студенти</a:t>
            </a:r>
            <a:r>
              <a:rPr lang="ru-RU" dirty="0">
                <a:latin typeface="Century"/>
                <a:cs typeface="Century"/>
              </a:rPr>
              <a:t> з </a:t>
            </a:r>
            <a:r>
              <a:rPr lang="ru-RU" dirty="0" err="1">
                <a:latin typeface="Century"/>
                <a:cs typeface="Century"/>
              </a:rPr>
              <a:t>Києва</a:t>
            </a:r>
            <a:r>
              <a:rPr lang="ru-RU" dirty="0">
                <a:latin typeface="Century"/>
                <a:cs typeface="Century"/>
              </a:rPr>
              <a:t>, Львова та </a:t>
            </a:r>
            <a:r>
              <a:rPr lang="ru-RU" dirty="0" err="1">
                <a:latin typeface="Century"/>
                <a:cs typeface="Century"/>
              </a:rPr>
              <a:t>Дніпропетровська</a:t>
            </a:r>
            <a:r>
              <a:rPr lang="ru-RU" dirty="0">
                <a:latin typeface="Century"/>
                <a:cs typeface="Century"/>
              </a:rPr>
              <a:t>. </a:t>
            </a:r>
            <a:r>
              <a:rPr lang="ru-RU" dirty="0" err="1">
                <a:latin typeface="Century"/>
                <a:cs typeface="Century"/>
              </a:rPr>
              <a:t>Одразу</a:t>
            </a:r>
            <a:r>
              <a:rPr lang="ru-RU" dirty="0">
                <a:latin typeface="Century"/>
                <a:cs typeface="Century"/>
              </a:rPr>
              <a:t> до </a:t>
            </a:r>
            <a:r>
              <a:rPr lang="ru-RU" dirty="0" err="1">
                <a:latin typeface="Century"/>
                <a:cs typeface="Century"/>
              </a:rPr>
              <a:t>молоді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прийшли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представники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міліції</a:t>
            </a:r>
            <a:r>
              <a:rPr lang="ru-RU" dirty="0">
                <a:latin typeface="Century"/>
                <a:cs typeface="Century"/>
              </a:rPr>
              <a:t> і </a:t>
            </a:r>
            <a:r>
              <a:rPr lang="ru-RU" dirty="0" err="1">
                <a:latin typeface="Century"/>
                <a:cs typeface="Century"/>
              </a:rPr>
              <a:t>попередили</a:t>
            </a:r>
            <a:r>
              <a:rPr lang="ru-RU" dirty="0">
                <a:latin typeface="Century"/>
                <a:cs typeface="Century"/>
              </a:rPr>
              <a:t>, </a:t>
            </a:r>
            <a:r>
              <a:rPr lang="ru-RU" dirty="0" err="1">
                <a:latin typeface="Century"/>
                <a:cs typeface="Century"/>
              </a:rPr>
              <a:t>що</a:t>
            </a:r>
            <a:r>
              <a:rPr lang="ru-RU" dirty="0">
                <a:latin typeface="Century"/>
                <a:cs typeface="Century"/>
              </a:rPr>
              <a:t> у </a:t>
            </a:r>
            <a:r>
              <a:rPr lang="ru-RU" dirty="0" err="1">
                <a:latin typeface="Century"/>
                <a:cs typeface="Century"/>
              </a:rPr>
              <a:t>разі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встановлення</a:t>
            </a:r>
            <a:r>
              <a:rPr lang="ru-RU" dirty="0">
                <a:latin typeface="Century"/>
                <a:cs typeface="Century"/>
              </a:rPr>
              <a:t> намету </a:t>
            </a:r>
            <a:r>
              <a:rPr lang="ru-RU" dirty="0" err="1">
                <a:latin typeface="Century"/>
                <a:cs typeface="Century"/>
              </a:rPr>
              <a:t>студентів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зметуть</a:t>
            </a:r>
            <a:r>
              <a:rPr lang="ru-RU" dirty="0">
                <a:latin typeface="Century"/>
                <a:cs typeface="Century"/>
              </a:rPr>
              <a:t> з плацу. По </a:t>
            </a:r>
            <a:r>
              <a:rPr lang="ru-RU" dirty="0" err="1">
                <a:latin typeface="Century"/>
                <a:cs typeface="Century"/>
              </a:rPr>
              <a:t>вулиці</a:t>
            </a:r>
            <a:r>
              <a:rPr lang="ru-RU" dirty="0">
                <a:latin typeface="Century"/>
                <a:cs typeface="Century"/>
              </a:rPr>
              <a:t> Жовтневої революції за </a:t>
            </a:r>
            <a:r>
              <a:rPr lang="ru-RU" dirty="0" err="1">
                <a:latin typeface="Century"/>
                <a:cs typeface="Century"/>
              </a:rPr>
              <a:t>готелем</a:t>
            </a:r>
            <a:r>
              <a:rPr lang="ru-RU" dirty="0">
                <a:latin typeface="Century"/>
                <a:cs typeface="Century"/>
              </a:rPr>
              <a:t> "Москва" (</a:t>
            </a:r>
            <a:r>
              <a:rPr lang="ru-RU" dirty="0" err="1">
                <a:latin typeface="Century"/>
                <a:cs typeface="Century"/>
              </a:rPr>
              <a:t>нині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готель</a:t>
            </a:r>
            <a:r>
              <a:rPr lang="ru-RU" dirty="0">
                <a:latin typeface="Century"/>
                <a:cs typeface="Century"/>
              </a:rPr>
              <a:t> "</a:t>
            </a:r>
            <a:r>
              <a:rPr lang="ru-RU" dirty="0" err="1">
                <a:latin typeface="Century"/>
                <a:cs typeface="Century"/>
              </a:rPr>
              <a:t>Україна</a:t>
            </a:r>
            <a:r>
              <a:rPr lang="ru-RU" dirty="0">
                <a:latin typeface="Century"/>
                <a:cs typeface="Century"/>
              </a:rPr>
              <a:t>") </a:t>
            </a:r>
            <a:r>
              <a:rPr lang="ru-RU" dirty="0" err="1">
                <a:latin typeface="Century"/>
                <a:cs typeface="Century"/>
              </a:rPr>
              <a:t>були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сконцентровані</a:t>
            </a:r>
            <a:r>
              <a:rPr lang="ru-RU" dirty="0">
                <a:latin typeface="Century"/>
                <a:cs typeface="Century"/>
              </a:rPr>
              <a:t> десятки </a:t>
            </a:r>
            <a:r>
              <a:rPr lang="ru-RU" dirty="0" err="1">
                <a:latin typeface="Century"/>
                <a:cs typeface="Century"/>
              </a:rPr>
              <a:t>міліцейських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автомобілів</a:t>
            </a:r>
            <a:r>
              <a:rPr lang="ru-RU" dirty="0">
                <a:latin typeface="Century"/>
                <a:cs typeface="Century"/>
              </a:rPr>
              <a:t> та </a:t>
            </a:r>
            <a:r>
              <a:rPr lang="ru-RU" dirty="0" err="1">
                <a:latin typeface="Century"/>
                <a:cs typeface="Century"/>
              </a:rPr>
              <a:t>автобусів</a:t>
            </a:r>
            <a:r>
              <a:rPr lang="ru-RU" dirty="0">
                <a:latin typeface="Century"/>
                <a:cs typeface="Century"/>
              </a:rPr>
              <a:t>. Студентам </a:t>
            </a:r>
            <a:r>
              <a:rPr lang="ru-RU" dirty="0" err="1">
                <a:latin typeface="Century"/>
                <a:cs typeface="Century"/>
              </a:rPr>
              <a:t>довелося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пережити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боротьбу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нервів</a:t>
            </a:r>
            <a:r>
              <a:rPr lang="ru-RU" dirty="0">
                <a:latin typeface="Century"/>
                <a:cs typeface="Century"/>
              </a:rPr>
              <a:t>, і </a:t>
            </a:r>
            <a:r>
              <a:rPr lang="ru-RU" dirty="0" err="1">
                <a:latin typeface="Century"/>
                <a:cs typeface="Century"/>
              </a:rPr>
              <a:t>це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їм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вдалося</a:t>
            </a:r>
            <a:r>
              <a:rPr lang="ru-RU" dirty="0">
                <a:latin typeface="Century"/>
                <a:cs typeface="Century"/>
              </a:rPr>
              <a:t>, </a:t>
            </a:r>
            <a:r>
              <a:rPr lang="ru-RU" dirty="0" err="1">
                <a:latin typeface="Century"/>
                <a:cs typeface="Century"/>
              </a:rPr>
              <a:t>адже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передбачалося</a:t>
            </a:r>
            <a:r>
              <a:rPr lang="ru-RU" dirty="0">
                <a:latin typeface="Century"/>
                <a:cs typeface="Century"/>
              </a:rPr>
              <a:t>, </a:t>
            </a:r>
            <a:r>
              <a:rPr lang="ru-RU" dirty="0" err="1">
                <a:latin typeface="Century"/>
                <a:cs typeface="Century"/>
              </a:rPr>
              <a:t>що</a:t>
            </a:r>
            <a:r>
              <a:rPr lang="ru-RU" dirty="0">
                <a:latin typeface="Century"/>
                <a:cs typeface="Century"/>
              </a:rPr>
              <a:t>, </a:t>
            </a:r>
            <a:r>
              <a:rPr lang="ru-RU" dirty="0" err="1">
                <a:latin typeface="Century"/>
                <a:cs typeface="Century"/>
              </a:rPr>
              <a:t>можливо</a:t>
            </a:r>
            <a:r>
              <a:rPr lang="ru-RU" dirty="0">
                <a:latin typeface="Century"/>
                <a:cs typeface="Century"/>
              </a:rPr>
              <a:t>, перший </a:t>
            </a:r>
            <a:r>
              <a:rPr lang="ru-RU" dirty="0" err="1">
                <a:latin typeface="Century"/>
                <a:cs typeface="Century"/>
              </a:rPr>
              <a:t>загін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заарештують</a:t>
            </a:r>
            <a:r>
              <a:rPr lang="ru-RU" dirty="0">
                <a:latin typeface="Century"/>
                <a:cs typeface="Century"/>
              </a:rPr>
              <a:t>, тому до </a:t>
            </a:r>
            <a:r>
              <a:rPr lang="ru-RU" dirty="0" err="1">
                <a:latin typeface="Century"/>
                <a:cs typeface="Century"/>
              </a:rPr>
              <a:t>нього</a:t>
            </a:r>
            <a:r>
              <a:rPr lang="ru-RU" dirty="0">
                <a:latin typeface="Century"/>
                <a:cs typeface="Century"/>
              </a:rPr>
              <a:t> входили </a:t>
            </a:r>
            <a:r>
              <a:rPr lang="ru-RU" dirty="0" err="1">
                <a:latin typeface="Century"/>
                <a:cs typeface="Century"/>
              </a:rPr>
              <a:t>лише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психологічно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загартовані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активісти</a:t>
            </a:r>
            <a:r>
              <a:rPr lang="ru-RU" dirty="0">
                <a:latin typeface="Century"/>
                <a:cs typeface="Century"/>
              </a:rPr>
              <a:t>, і </a:t>
            </a:r>
            <a:r>
              <a:rPr lang="ru-RU" dirty="0" err="1">
                <a:latin typeface="Century"/>
                <a:cs typeface="Century"/>
              </a:rPr>
              <a:t>лише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хлопці</a:t>
            </a:r>
            <a:r>
              <a:rPr lang="ru-RU" dirty="0">
                <a:latin typeface="Century"/>
                <a:cs typeface="Century"/>
              </a:rPr>
              <a:t>. Весь день вони </a:t>
            </a:r>
            <a:r>
              <a:rPr lang="ru-RU" dirty="0" err="1">
                <a:latin typeface="Century"/>
                <a:cs typeface="Century"/>
              </a:rPr>
              <a:t>просиділи</a:t>
            </a:r>
            <a:r>
              <a:rPr lang="ru-RU" dirty="0">
                <a:latin typeface="Century"/>
                <a:cs typeface="Century"/>
              </a:rPr>
              <a:t> на спальниках і матрацах, </a:t>
            </a:r>
            <a:r>
              <a:rPr lang="ru-RU" dirty="0" err="1">
                <a:latin typeface="Century"/>
                <a:cs typeface="Century"/>
              </a:rPr>
              <a:t>тримаючи</a:t>
            </a:r>
            <a:r>
              <a:rPr lang="ru-RU" dirty="0">
                <a:latin typeface="Century"/>
                <a:cs typeface="Century"/>
              </a:rPr>
              <a:t> в руках </a:t>
            </a:r>
            <a:r>
              <a:rPr lang="ru-RU" dirty="0" err="1">
                <a:latin typeface="Century"/>
                <a:cs typeface="Century"/>
              </a:rPr>
              <a:t>плакати</a:t>
            </a:r>
            <a:r>
              <a:rPr lang="ru-RU" dirty="0">
                <a:latin typeface="Century"/>
                <a:cs typeface="Century"/>
              </a:rPr>
              <a:t>, а </a:t>
            </a:r>
            <a:r>
              <a:rPr lang="ru-RU" dirty="0" err="1">
                <a:latin typeface="Century"/>
                <a:cs typeface="Century"/>
              </a:rPr>
              <a:t>рівно</a:t>
            </a:r>
            <a:r>
              <a:rPr lang="ru-RU" dirty="0">
                <a:latin typeface="Century"/>
                <a:cs typeface="Century"/>
              </a:rPr>
              <a:t> о 20 </a:t>
            </a:r>
            <a:r>
              <a:rPr lang="ru-RU" dirty="0" err="1">
                <a:latin typeface="Century"/>
                <a:cs typeface="Century"/>
              </a:rPr>
              <a:t>годині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протягом</a:t>
            </a:r>
            <a:r>
              <a:rPr lang="ru-RU" dirty="0">
                <a:latin typeface="Century"/>
                <a:cs typeface="Century"/>
              </a:rPr>
              <a:t> 2-</a:t>
            </a:r>
            <a:r>
              <a:rPr lang="ru-RU" dirty="0" smtClean="0">
                <a:latin typeface="Century"/>
                <a:cs typeface="Century"/>
              </a:rPr>
              <a:t>3 годин </a:t>
            </a:r>
            <a:r>
              <a:rPr lang="ru-RU" dirty="0" err="1">
                <a:latin typeface="Century"/>
                <a:cs typeface="Century"/>
              </a:rPr>
              <a:t>були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зведені</a:t>
            </a:r>
            <a:r>
              <a:rPr lang="ru-RU" dirty="0">
                <a:latin typeface="Century"/>
                <a:cs typeface="Century"/>
              </a:rPr>
              <a:t> намети.</a:t>
            </a:r>
          </a:p>
        </p:txBody>
      </p:sp>
      <p:pic>
        <p:nvPicPr>
          <p:cNvPr id="4" name="Изображение 3" descr="2012_N4_Revolution_maket_210x297-36-3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8915" y="3925271"/>
            <a:ext cx="5591776" cy="2792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570994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>
                <a:latin typeface="Century"/>
                <a:cs typeface="Century"/>
              </a:rPr>
              <a:t>Головні</a:t>
            </a:r>
            <a:r>
              <a:rPr lang="ru-RU" dirty="0" smtClean="0">
                <a:latin typeface="Century"/>
                <a:cs typeface="Century"/>
              </a:rPr>
              <a:t> </a:t>
            </a:r>
            <a:r>
              <a:rPr lang="ru-RU" dirty="0" err="1" smtClean="0">
                <a:latin typeface="Century"/>
                <a:cs typeface="Century"/>
              </a:rPr>
              <a:t>вимоги</a:t>
            </a:r>
            <a:r>
              <a:rPr lang="ru-RU" dirty="0" smtClean="0">
                <a:latin typeface="Century"/>
                <a:cs typeface="Century"/>
              </a:rPr>
              <a:t> </a:t>
            </a:r>
            <a:r>
              <a:rPr lang="ru-RU" dirty="0" err="1" smtClean="0">
                <a:latin typeface="Century"/>
                <a:cs typeface="Century"/>
              </a:rPr>
              <a:t>студентів</a:t>
            </a:r>
            <a:endParaRPr lang="ru-RU" dirty="0">
              <a:latin typeface="Century"/>
              <a:cs typeface="Century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5348" y="1689553"/>
            <a:ext cx="8115019" cy="4257022"/>
          </a:xfrm>
        </p:spPr>
        <p:txBody>
          <a:bodyPr>
            <a:normAutofit/>
          </a:bodyPr>
          <a:lstStyle/>
          <a:p>
            <a:pPr algn="just"/>
            <a:r>
              <a:rPr lang="ru-RU" dirty="0" err="1" smtClean="0">
                <a:latin typeface="Century"/>
                <a:cs typeface="Century"/>
              </a:rPr>
              <a:t>недопущення</a:t>
            </a:r>
            <a:r>
              <a:rPr lang="ru-RU" dirty="0" smtClean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підписання</a:t>
            </a:r>
            <a:r>
              <a:rPr lang="ru-RU" dirty="0">
                <a:latin typeface="Century"/>
                <a:cs typeface="Century"/>
              </a:rPr>
              <a:t> нового союзного договору; </a:t>
            </a:r>
            <a:endParaRPr lang="ru-RU" dirty="0" smtClean="0">
              <a:latin typeface="Century"/>
              <a:cs typeface="Century"/>
            </a:endParaRPr>
          </a:p>
          <a:p>
            <a:pPr algn="just"/>
            <a:r>
              <a:rPr lang="ru-RU" dirty="0" err="1" smtClean="0">
                <a:latin typeface="Century"/>
                <a:cs typeface="Century"/>
              </a:rPr>
              <a:t>перевибори</a:t>
            </a:r>
            <a:r>
              <a:rPr lang="ru-RU" dirty="0" smtClean="0">
                <a:latin typeface="Century"/>
                <a:cs typeface="Century"/>
              </a:rPr>
              <a:t> </a:t>
            </a:r>
            <a:r>
              <a:rPr lang="ru-RU" dirty="0">
                <a:latin typeface="Century"/>
                <a:cs typeface="Century"/>
              </a:rPr>
              <a:t>Верховної Ради УРСР на </a:t>
            </a:r>
            <a:r>
              <a:rPr lang="ru-RU" dirty="0" err="1">
                <a:latin typeface="Century"/>
                <a:cs typeface="Century"/>
              </a:rPr>
              <a:t>багатопартійній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основі</a:t>
            </a:r>
            <a:r>
              <a:rPr lang="ru-RU" dirty="0">
                <a:latin typeface="Century"/>
                <a:cs typeface="Century"/>
              </a:rPr>
              <a:t> не </a:t>
            </a:r>
            <a:r>
              <a:rPr lang="ru-RU" dirty="0" err="1">
                <a:latin typeface="Century"/>
                <a:cs typeface="Century"/>
              </a:rPr>
              <a:t>пізніше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весни</a:t>
            </a:r>
            <a:r>
              <a:rPr lang="ru-RU" dirty="0">
                <a:latin typeface="Century"/>
                <a:cs typeface="Century"/>
              </a:rPr>
              <a:t> 1991 року; </a:t>
            </a:r>
            <a:endParaRPr lang="ru-RU" dirty="0" smtClean="0">
              <a:latin typeface="Century"/>
              <a:cs typeface="Century"/>
            </a:endParaRPr>
          </a:p>
          <a:p>
            <a:pPr algn="just"/>
            <a:r>
              <a:rPr lang="ru-RU" dirty="0" err="1" smtClean="0">
                <a:latin typeface="Century"/>
                <a:cs typeface="Century"/>
              </a:rPr>
              <a:t>повернення</a:t>
            </a:r>
            <a:r>
              <a:rPr lang="ru-RU" dirty="0" smtClean="0">
                <a:latin typeface="Century"/>
                <a:cs typeface="Century"/>
              </a:rPr>
              <a:t> </a:t>
            </a:r>
            <a:r>
              <a:rPr lang="ru-RU" dirty="0">
                <a:latin typeface="Century"/>
                <a:cs typeface="Century"/>
              </a:rPr>
              <a:t>на </a:t>
            </a:r>
            <a:r>
              <a:rPr lang="ru-RU" dirty="0" err="1">
                <a:latin typeface="Century"/>
                <a:cs typeface="Century"/>
              </a:rPr>
              <a:t>територію</a:t>
            </a:r>
            <a:r>
              <a:rPr lang="ru-RU" dirty="0">
                <a:latin typeface="Century"/>
                <a:cs typeface="Century"/>
              </a:rPr>
              <a:t> УРСР </a:t>
            </a:r>
            <a:r>
              <a:rPr lang="ru-RU" dirty="0" err="1">
                <a:latin typeface="Century"/>
                <a:cs typeface="Century"/>
              </a:rPr>
              <a:t>українських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солдатів</a:t>
            </a:r>
            <a:r>
              <a:rPr lang="ru-RU" dirty="0">
                <a:latin typeface="Century"/>
                <a:cs typeface="Century"/>
              </a:rPr>
              <a:t> а </a:t>
            </a:r>
            <a:r>
              <a:rPr lang="ru-RU" dirty="0" err="1">
                <a:latin typeface="Century"/>
                <a:cs typeface="Century"/>
              </a:rPr>
              <a:t>також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забезпечення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проходження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військової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служби</a:t>
            </a:r>
            <a:r>
              <a:rPr lang="ru-RU" dirty="0">
                <a:latin typeface="Century"/>
                <a:cs typeface="Century"/>
              </a:rPr>
              <a:t> юнаками-</a:t>
            </a:r>
            <a:r>
              <a:rPr lang="ru-RU" dirty="0" err="1">
                <a:latin typeface="Century"/>
                <a:cs typeface="Century"/>
              </a:rPr>
              <a:t>українцями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виключно</a:t>
            </a:r>
            <a:r>
              <a:rPr lang="ru-RU" dirty="0">
                <a:latin typeface="Century"/>
                <a:cs typeface="Century"/>
              </a:rPr>
              <a:t> на </a:t>
            </a:r>
            <a:r>
              <a:rPr lang="ru-RU" dirty="0" err="1">
                <a:latin typeface="Century"/>
                <a:cs typeface="Century"/>
              </a:rPr>
              <a:t>території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республіки</a:t>
            </a:r>
            <a:r>
              <a:rPr lang="ru-RU" dirty="0">
                <a:latin typeface="Century"/>
                <a:cs typeface="Century"/>
              </a:rPr>
              <a:t>; </a:t>
            </a:r>
          </a:p>
          <a:p>
            <a:pPr algn="just"/>
            <a:r>
              <a:rPr lang="ru-RU" dirty="0" err="1" smtClean="0">
                <a:latin typeface="Century"/>
                <a:cs typeface="Century"/>
              </a:rPr>
              <a:t>націоналізація</a:t>
            </a:r>
            <a:r>
              <a:rPr lang="ru-RU" dirty="0" smtClean="0">
                <a:latin typeface="Century"/>
                <a:cs typeface="Century"/>
              </a:rPr>
              <a:t> </a:t>
            </a:r>
            <a:r>
              <a:rPr lang="ru-RU" dirty="0">
                <a:latin typeface="Century"/>
                <a:cs typeface="Century"/>
              </a:rPr>
              <a:t>майна </a:t>
            </a:r>
            <a:r>
              <a:rPr lang="ru-RU" dirty="0" err="1">
                <a:latin typeface="Century"/>
                <a:cs typeface="Century"/>
              </a:rPr>
              <a:t>Компартії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України</a:t>
            </a:r>
            <a:r>
              <a:rPr lang="ru-RU" dirty="0">
                <a:latin typeface="Century"/>
                <a:cs typeface="Century"/>
              </a:rPr>
              <a:t> та ЛКСМУ; </a:t>
            </a:r>
            <a:endParaRPr lang="ru-RU" dirty="0" smtClean="0">
              <a:latin typeface="Century"/>
              <a:cs typeface="Century"/>
            </a:endParaRPr>
          </a:p>
          <a:p>
            <a:pPr algn="just"/>
            <a:r>
              <a:rPr lang="ru-RU" dirty="0" err="1" smtClean="0">
                <a:latin typeface="Century"/>
                <a:cs typeface="Century"/>
              </a:rPr>
              <a:t>відставка</a:t>
            </a:r>
            <a:r>
              <a:rPr lang="ru-RU" dirty="0" smtClean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голови</a:t>
            </a:r>
            <a:r>
              <a:rPr lang="ru-RU" dirty="0">
                <a:latin typeface="Century"/>
                <a:cs typeface="Century"/>
              </a:rPr>
              <a:t> Ради </a:t>
            </a:r>
            <a:r>
              <a:rPr lang="ru-RU" dirty="0" err="1">
                <a:latin typeface="Century"/>
                <a:cs typeface="Century"/>
              </a:rPr>
              <a:t>Міністрів</a:t>
            </a:r>
            <a:r>
              <a:rPr lang="ru-RU" dirty="0">
                <a:latin typeface="Century"/>
                <a:cs typeface="Century"/>
              </a:rPr>
              <a:t> УРСР </a:t>
            </a:r>
            <a:r>
              <a:rPr lang="ru-RU" dirty="0" err="1">
                <a:latin typeface="Century"/>
                <a:cs typeface="Century"/>
              </a:rPr>
              <a:t>Віталія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Масола</a:t>
            </a:r>
            <a:r>
              <a:rPr lang="ru-RU" dirty="0">
                <a:latin typeface="Century"/>
                <a:cs typeface="Century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542689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85800" y="12828"/>
            <a:ext cx="7770813" cy="1101925"/>
          </a:xfrm>
        </p:spPr>
        <p:txBody>
          <a:bodyPr/>
          <a:lstStyle/>
          <a:p>
            <a:r>
              <a:rPr lang="ru-RU" dirty="0" smtClean="0">
                <a:latin typeface="Century"/>
                <a:cs typeface="Century"/>
              </a:rPr>
              <a:t>3 жовтня</a:t>
            </a:r>
            <a:endParaRPr lang="ru-RU" dirty="0">
              <a:latin typeface="Century"/>
              <a:cs typeface="Century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6327" y="996859"/>
            <a:ext cx="8831272" cy="304386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err="1">
                <a:latin typeface="Century"/>
                <a:cs typeface="Century"/>
              </a:rPr>
              <a:t>Зранку</a:t>
            </a:r>
            <a:r>
              <a:rPr lang="ru-RU" dirty="0">
                <a:latin typeface="Century"/>
                <a:cs typeface="Century"/>
              </a:rPr>
              <a:t> 3 жовтня до табору </a:t>
            </a:r>
            <a:r>
              <a:rPr lang="ru-RU" dirty="0" err="1">
                <a:latin typeface="Century"/>
                <a:cs typeface="Century"/>
              </a:rPr>
              <a:t>завітали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представники</a:t>
            </a:r>
            <a:r>
              <a:rPr lang="ru-RU" dirty="0">
                <a:latin typeface="Century"/>
                <a:cs typeface="Century"/>
              </a:rPr>
              <a:t> ВР УРСР (</a:t>
            </a:r>
            <a:r>
              <a:rPr lang="ru-RU" dirty="0" err="1">
                <a:latin typeface="Century"/>
                <a:cs typeface="Century"/>
              </a:rPr>
              <a:t>зокрема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Ігор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Юхновський</a:t>
            </a:r>
            <a:r>
              <a:rPr lang="ru-RU" dirty="0">
                <a:latin typeface="Century"/>
                <a:cs typeface="Century"/>
              </a:rPr>
              <a:t>), </a:t>
            </a:r>
            <a:r>
              <a:rPr lang="ru-RU" dirty="0" err="1">
                <a:latin typeface="Century"/>
                <a:cs typeface="Century"/>
              </a:rPr>
              <a:t>Укрпрофради</a:t>
            </a:r>
            <a:r>
              <a:rPr lang="ru-RU" dirty="0">
                <a:latin typeface="Century"/>
                <a:cs typeface="Century"/>
              </a:rPr>
              <a:t>, </a:t>
            </a:r>
            <a:r>
              <a:rPr lang="ru-RU" dirty="0" err="1">
                <a:latin typeface="Century"/>
                <a:cs typeface="Century"/>
              </a:rPr>
              <a:t>Міністерства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вищої</a:t>
            </a:r>
            <a:r>
              <a:rPr lang="ru-RU" dirty="0">
                <a:latin typeface="Century"/>
                <a:cs typeface="Century"/>
              </a:rPr>
              <a:t> та </a:t>
            </a:r>
            <a:r>
              <a:rPr lang="ru-RU" dirty="0" err="1">
                <a:latin typeface="Century"/>
                <a:cs typeface="Century"/>
              </a:rPr>
              <a:t>середньої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освіти</a:t>
            </a:r>
            <a:r>
              <a:rPr lang="ru-RU" dirty="0">
                <a:latin typeface="Century"/>
                <a:cs typeface="Century"/>
              </a:rPr>
              <a:t>. Два </a:t>
            </a:r>
            <a:r>
              <a:rPr lang="ru-RU" dirty="0" err="1">
                <a:latin typeface="Century"/>
                <a:cs typeface="Century"/>
              </a:rPr>
              <a:t>депутати</a:t>
            </a:r>
            <a:r>
              <a:rPr lang="ru-RU" dirty="0">
                <a:latin typeface="Century"/>
                <a:cs typeface="Century"/>
              </a:rPr>
              <a:t> (члени </a:t>
            </a:r>
            <a:r>
              <a:rPr lang="ru-RU" dirty="0" err="1">
                <a:latin typeface="Century"/>
                <a:cs typeface="Century"/>
              </a:rPr>
              <a:t>Народної</a:t>
            </a:r>
            <a:r>
              <a:rPr lang="ru-RU" dirty="0">
                <a:latin typeface="Century"/>
                <a:cs typeface="Century"/>
              </a:rPr>
              <a:t> Ради), запросивши </a:t>
            </a:r>
            <a:r>
              <a:rPr lang="ru-RU" dirty="0" err="1">
                <a:latin typeface="Century"/>
                <a:cs typeface="Century"/>
              </a:rPr>
              <a:t>Донія</a:t>
            </a:r>
            <a:r>
              <a:rPr lang="ru-RU" dirty="0">
                <a:latin typeface="Century"/>
                <a:cs typeface="Century"/>
              </a:rPr>
              <a:t>, </a:t>
            </a:r>
            <a:r>
              <a:rPr lang="ru-RU" dirty="0" err="1">
                <a:latin typeface="Century"/>
                <a:cs typeface="Century"/>
              </a:rPr>
              <a:t>Баркова</a:t>
            </a:r>
            <a:r>
              <a:rPr lang="ru-RU" dirty="0">
                <a:latin typeface="Century"/>
                <a:cs typeface="Century"/>
              </a:rPr>
              <a:t> й </a:t>
            </a:r>
            <a:r>
              <a:rPr lang="ru-RU" dirty="0" err="1">
                <a:latin typeface="Century"/>
                <a:cs typeface="Century"/>
              </a:rPr>
              <a:t>Іващишина</a:t>
            </a:r>
            <a:r>
              <a:rPr lang="ru-RU" dirty="0">
                <a:latin typeface="Century"/>
                <a:cs typeface="Century"/>
              </a:rPr>
              <a:t> до авто і </a:t>
            </a:r>
            <a:r>
              <a:rPr lang="ru-RU" dirty="0" err="1">
                <a:latin typeface="Century"/>
                <a:cs typeface="Century"/>
              </a:rPr>
              <a:t>вислухавши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вимоги</a:t>
            </a:r>
            <a:r>
              <a:rPr lang="ru-RU" dirty="0">
                <a:latin typeface="Century"/>
                <a:cs typeface="Century"/>
              </a:rPr>
              <a:t>, попросили </a:t>
            </a:r>
            <a:r>
              <a:rPr lang="ru-RU" dirty="0" err="1">
                <a:latin typeface="Century"/>
                <a:cs typeface="Century"/>
              </a:rPr>
              <a:t>відмінити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вимогу</a:t>
            </a:r>
            <a:r>
              <a:rPr lang="ru-RU" dirty="0">
                <a:latin typeface="Century"/>
                <a:cs typeface="Century"/>
              </a:rPr>
              <a:t> про </a:t>
            </a:r>
            <a:r>
              <a:rPr lang="ru-RU" dirty="0" err="1">
                <a:latin typeface="Century"/>
                <a:cs typeface="Century"/>
              </a:rPr>
              <a:t>перевибори</a:t>
            </a:r>
            <a:r>
              <a:rPr lang="ru-RU" dirty="0">
                <a:latin typeface="Century"/>
                <a:cs typeface="Century"/>
              </a:rPr>
              <a:t>, з </a:t>
            </a:r>
            <a:r>
              <a:rPr lang="ru-RU" dirty="0" err="1">
                <a:latin typeface="Century"/>
                <a:cs typeface="Century"/>
              </a:rPr>
              <a:t>чим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співголови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були</a:t>
            </a:r>
            <a:r>
              <a:rPr lang="ru-RU" dirty="0">
                <a:latin typeface="Century"/>
                <a:cs typeface="Century"/>
              </a:rPr>
              <a:t> категорично не </a:t>
            </a:r>
            <a:r>
              <a:rPr lang="ru-RU" dirty="0" err="1">
                <a:latin typeface="Century"/>
                <a:cs typeface="Century"/>
              </a:rPr>
              <a:t>згідні</a:t>
            </a:r>
            <a:r>
              <a:rPr lang="ru-RU" dirty="0">
                <a:latin typeface="Century"/>
                <a:cs typeface="Century"/>
              </a:rPr>
              <a:t>. В </a:t>
            </a:r>
            <a:r>
              <a:rPr lang="ru-RU" dirty="0" err="1">
                <a:latin typeface="Century"/>
                <a:cs typeface="Century"/>
              </a:rPr>
              <a:t>наступні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дні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депутати-демократи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також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відвідували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табір</a:t>
            </a:r>
            <a:r>
              <a:rPr lang="ru-RU" dirty="0">
                <a:latin typeface="Century"/>
                <a:cs typeface="Century"/>
              </a:rPr>
              <a:t>, але з ними </a:t>
            </a:r>
            <a:r>
              <a:rPr lang="ru-RU" dirty="0" err="1">
                <a:latin typeface="Century"/>
                <a:cs typeface="Century"/>
              </a:rPr>
              <a:t>рідко</a:t>
            </a:r>
            <a:r>
              <a:rPr lang="ru-RU" dirty="0">
                <a:latin typeface="Century"/>
                <a:cs typeface="Century"/>
              </a:rPr>
              <a:t> вели </a:t>
            </a:r>
            <a:r>
              <a:rPr lang="ru-RU" dirty="0" err="1">
                <a:latin typeface="Century"/>
                <a:cs typeface="Century"/>
              </a:rPr>
              <a:t>розмови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студенти</a:t>
            </a:r>
            <a:r>
              <a:rPr lang="ru-RU" dirty="0">
                <a:latin typeface="Century"/>
                <a:cs typeface="Century"/>
              </a:rPr>
              <a:t>, часто просто вели </a:t>
            </a:r>
            <a:r>
              <a:rPr lang="ru-RU" dirty="0" err="1">
                <a:latin typeface="Century"/>
                <a:cs typeface="Century"/>
              </a:rPr>
              <a:t>дебати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між</a:t>
            </a:r>
            <a:r>
              <a:rPr lang="ru-RU" dirty="0">
                <a:latin typeface="Century"/>
                <a:cs typeface="Century"/>
              </a:rPr>
              <a:t> собою в </a:t>
            </a:r>
            <a:r>
              <a:rPr lang="ru-RU" dirty="0" err="1">
                <a:latin typeface="Century"/>
                <a:cs typeface="Century"/>
              </a:rPr>
              <a:t>центрі</a:t>
            </a:r>
            <a:r>
              <a:rPr lang="ru-RU" dirty="0">
                <a:latin typeface="Century"/>
                <a:cs typeface="Century"/>
              </a:rPr>
              <a:t> табору. </a:t>
            </a:r>
            <a:r>
              <a:rPr lang="ru-RU" dirty="0" err="1">
                <a:latin typeface="Century"/>
                <a:cs typeface="Century"/>
              </a:rPr>
              <a:t>Також</a:t>
            </a:r>
            <a:r>
              <a:rPr lang="ru-RU" dirty="0">
                <a:latin typeface="Century"/>
                <a:cs typeface="Century"/>
              </a:rPr>
              <a:t> в </a:t>
            </a:r>
            <a:r>
              <a:rPr lang="ru-RU" dirty="0" err="1">
                <a:latin typeface="Century"/>
                <a:cs typeface="Century"/>
              </a:rPr>
              <a:t>цей</a:t>
            </a:r>
            <a:r>
              <a:rPr lang="ru-RU" dirty="0">
                <a:latin typeface="Century"/>
                <a:cs typeface="Century"/>
              </a:rPr>
              <a:t> день </a:t>
            </a:r>
            <a:r>
              <a:rPr lang="ru-RU" dirty="0" err="1">
                <a:latin typeface="Century"/>
                <a:cs typeface="Century"/>
              </a:rPr>
              <a:t>всі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голодуючі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пройшли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реєстрацію</a:t>
            </a:r>
            <a:r>
              <a:rPr lang="ru-RU" dirty="0">
                <a:latin typeface="Century"/>
                <a:cs typeface="Century"/>
              </a:rPr>
              <a:t> в </a:t>
            </a:r>
            <a:r>
              <a:rPr lang="ru-RU" dirty="0" err="1">
                <a:latin typeface="Century"/>
                <a:cs typeface="Century"/>
              </a:rPr>
              <a:t>таборі</a:t>
            </a:r>
            <a:r>
              <a:rPr lang="ru-RU" dirty="0">
                <a:latin typeface="Century"/>
                <a:cs typeface="Century"/>
              </a:rPr>
              <a:t>, по </a:t>
            </a:r>
            <a:r>
              <a:rPr lang="ru-RU" dirty="0" err="1">
                <a:latin typeface="Century"/>
                <a:cs typeface="Century"/>
              </a:rPr>
              <a:t>черзі</a:t>
            </a:r>
            <a:r>
              <a:rPr lang="ru-RU" dirty="0">
                <a:latin typeface="Century"/>
                <a:cs typeface="Century"/>
              </a:rPr>
              <a:t> на </a:t>
            </a:r>
            <a:r>
              <a:rPr lang="ru-RU" dirty="0" err="1">
                <a:latin typeface="Century"/>
                <a:cs typeface="Century"/>
              </a:rPr>
              <a:t>медичному</a:t>
            </a:r>
            <a:r>
              <a:rPr lang="ru-RU" dirty="0">
                <a:latin typeface="Century"/>
                <a:cs typeface="Century"/>
              </a:rPr>
              <a:t> авто </a:t>
            </a:r>
            <a:r>
              <a:rPr lang="ru-RU" dirty="0" err="1">
                <a:latin typeface="Century"/>
                <a:cs typeface="Century"/>
              </a:rPr>
              <a:t>відправлялися</a:t>
            </a:r>
            <a:r>
              <a:rPr lang="ru-RU" dirty="0">
                <a:latin typeface="Century"/>
                <a:cs typeface="Century"/>
              </a:rPr>
              <a:t> до 14-ї </a:t>
            </a:r>
            <a:r>
              <a:rPr lang="ru-RU" dirty="0" err="1">
                <a:latin typeface="Century"/>
                <a:cs typeface="Century"/>
              </a:rPr>
              <a:t>лікарні</a:t>
            </a:r>
            <a:r>
              <a:rPr lang="ru-RU" dirty="0">
                <a:latin typeface="Century"/>
                <a:cs typeface="Century"/>
              </a:rPr>
              <a:t>. Персонал </a:t>
            </a:r>
            <a:r>
              <a:rPr lang="ru-RU" dirty="0" err="1">
                <a:latin typeface="Century"/>
                <a:cs typeface="Century"/>
              </a:rPr>
              <a:t>поставився</a:t>
            </a:r>
            <a:r>
              <a:rPr lang="ru-RU" dirty="0">
                <a:latin typeface="Century"/>
                <a:cs typeface="Century"/>
              </a:rPr>
              <a:t> до </a:t>
            </a:r>
            <a:r>
              <a:rPr lang="ru-RU" dirty="0" err="1">
                <a:latin typeface="Century"/>
                <a:cs typeface="Century"/>
              </a:rPr>
              <a:t>студентів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надзвичайно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привітно</a:t>
            </a:r>
            <a:r>
              <a:rPr lang="ru-RU" dirty="0">
                <a:latin typeface="Century"/>
                <a:cs typeface="Century"/>
              </a:rPr>
              <a:t>. Медиками </a:t>
            </a:r>
            <a:r>
              <a:rPr lang="ru-RU" dirty="0" err="1">
                <a:latin typeface="Century"/>
                <a:cs typeface="Century"/>
              </a:rPr>
              <a:t>надавалася</a:t>
            </a:r>
            <a:r>
              <a:rPr lang="ru-RU" dirty="0">
                <a:latin typeface="Century"/>
                <a:cs typeface="Century"/>
              </a:rPr>
              <a:t> максимальна </a:t>
            </a:r>
            <a:r>
              <a:rPr lang="ru-RU" dirty="0" err="1">
                <a:latin typeface="Century"/>
                <a:cs typeface="Century"/>
              </a:rPr>
              <a:t>медична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допомога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голодуючим</a:t>
            </a:r>
            <a:r>
              <a:rPr lang="ru-RU" dirty="0">
                <a:latin typeface="Century"/>
                <a:cs typeface="Century"/>
              </a:rPr>
              <a:t>, </a:t>
            </a:r>
            <a:r>
              <a:rPr lang="ru-RU" dirty="0" err="1">
                <a:latin typeface="Century"/>
                <a:cs typeface="Century"/>
              </a:rPr>
              <a:t>здійснювалося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промивання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шлунків</a:t>
            </a:r>
            <a:r>
              <a:rPr lang="ru-RU" dirty="0">
                <a:latin typeface="Century"/>
                <a:cs typeface="Century"/>
              </a:rPr>
              <a:t> та </a:t>
            </a:r>
            <a:r>
              <a:rPr lang="ru-RU" dirty="0" err="1">
                <a:latin typeface="Century"/>
                <a:cs typeface="Century"/>
              </a:rPr>
              <a:t>щоденно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брався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аналіз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крові</a:t>
            </a:r>
            <a:r>
              <a:rPr lang="ru-RU" dirty="0">
                <a:latin typeface="Century"/>
                <a:cs typeface="Century"/>
              </a:rPr>
              <a:t> на </a:t>
            </a:r>
            <a:r>
              <a:rPr lang="ru-RU" dirty="0" err="1">
                <a:latin typeface="Century"/>
                <a:cs typeface="Century"/>
              </a:rPr>
              <a:t>цукор</a:t>
            </a:r>
            <a:r>
              <a:rPr lang="ru-RU" dirty="0">
                <a:latin typeface="Century"/>
                <a:cs typeface="Century"/>
              </a:rPr>
              <a:t>, </a:t>
            </a:r>
            <a:r>
              <a:rPr lang="ru-RU" dirty="0" err="1">
                <a:latin typeface="Century"/>
                <a:cs typeface="Century"/>
              </a:rPr>
              <a:t>чим</a:t>
            </a:r>
            <a:r>
              <a:rPr lang="ru-RU" dirty="0">
                <a:latin typeface="Century"/>
                <a:cs typeface="Century"/>
              </a:rPr>
              <a:t> і </a:t>
            </a:r>
            <a:r>
              <a:rPr lang="ru-RU" dirty="0" err="1">
                <a:latin typeface="Century"/>
                <a:cs typeface="Century"/>
              </a:rPr>
              <a:t>унеможливлювалося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споживання</a:t>
            </a:r>
            <a:r>
              <a:rPr lang="ru-RU" dirty="0">
                <a:latin typeface="Century"/>
                <a:cs typeface="Century"/>
              </a:rPr>
              <a:t> студентами будь-</a:t>
            </a:r>
            <a:r>
              <a:rPr lang="ru-RU" dirty="0" err="1">
                <a:latin typeface="Century"/>
                <a:cs typeface="Century"/>
              </a:rPr>
              <a:t>якої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їжі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чи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калорійних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напоїв</a:t>
            </a:r>
            <a:r>
              <a:rPr lang="ru-RU" dirty="0">
                <a:latin typeface="Century"/>
                <a:cs typeface="Century"/>
              </a:rPr>
              <a:t>, </a:t>
            </a:r>
            <a:r>
              <a:rPr lang="ru-RU" dirty="0" err="1">
                <a:latin typeface="Century"/>
                <a:cs typeface="Century"/>
              </a:rPr>
              <a:t>бо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це</a:t>
            </a:r>
            <a:r>
              <a:rPr lang="ru-RU" dirty="0">
                <a:latin typeface="Century"/>
                <a:cs typeface="Century"/>
              </a:rPr>
              <a:t> було б </a:t>
            </a:r>
            <a:r>
              <a:rPr lang="ru-RU" dirty="0" err="1">
                <a:latin typeface="Century"/>
                <a:cs typeface="Century"/>
              </a:rPr>
              <a:t>одразу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виявлено</a:t>
            </a:r>
            <a:r>
              <a:rPr lang="ru-RU" dirty="0">
                <a:latin typeface="Century"/>
                <a:cs typeface="Century"/>
              </a:rPr>
              <a:t>.</a:t>
            </a:r>
          </a:p>
        </p:txBody>
      </p:sp>
      <p:pic>
        <p:nvPicPr>
          <p:cNvPr id="4" name="Изображение 3" descr="file001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2795" y="3894883"/>
            <a:ext cx="4068540" cy="2631368"/>
          </a:xfrm>
          <a:prstGeom prst="rect">
            <a:avLst/>
          </a:prstGeom>
        </p:spPr>
      </p:pic>
      <p:pic>
        <p:nvPicPr>
          <p:cNvPr id="6" name="Изображение 5" descr="Unknow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8412" y="3894883"/>
            <a:ext cx="3703407" cy="263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1559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866709"/>
          </a:xfrm>
        </p:spPr>
        <p:txBody>
          <a:bodyPr/>
          <a:lstStyle/>
          <a:p>
            <a:r>
              <a:rPr lang="ru-RU" dirty="0" smtClean="0">
                <a:latin typeface="Century"/>
                <a:cs typeface="Century"/>
              </a:rPr>
              <a:t>4 - 5 жовтня </a:t>
            </a:r>
            <a:endParaRPr lang="ru-RU" dirty="0">
              <a:latin typeface="Century"/>
              <a:cs typeface="Century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1120" y="987732"/>
            <a:ext cx="8743650" cy="339933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b="1" dirty="0" smtClean="0">
                <a:latin typeface="Century"/>
                <a:cs typeface="Century"/>
              </a:rPr>
              <a:t>4 жовтня </a:t>
            </a:r>
            <a:r>
              <a:rPr lang="ru-RU" dirty="0" smtClean="0">
                <a:latin typeface="Century"/>
                <a:cs typeface="Century"/>
              </a:rPr>
              <a:t>Почали </a:t>
            </a:r>
            <a:r>
              <a:rPr lang="ru-RU" dirty="0" err="1">
                <a:latin typeface="Century"/>
                <a:cs typeface="Century"/>
              </a:rPr>
              <a:t>прибувати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більше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студентів</a:t>
            </a:r>
            <a:r>
              <a:rPr lang="ru-RU" dirty="0">
                <a:latin typeface="Century"/>
                <a:cs typeface="Century"/>
              </a:rPr>
              <a:t> з </a:t>
            </a:r>
            <a:r>
              <a:rPr lang="ru-RU" dirty="0" err="1">
                <a:latin typeface="Century"/>
                <a:cs typeface="Century"/>
              </a:rPr>
              <a:t>Івано-Франківська</a:t>
            </a:r>
            <a:r>
              <a:rPr lang="ru-RU" dirty="0">
                <a:latin typeface="Century"/>
                <a:cs typeface="Century"/>
              </a:rPr>
              <a:t>, Сум, </a:t>
            </a:r>
            <a:r>
              <a:rPr lang="ru-RU" dirty="0" err="1">
                <a:latin typeface="Century"/>
                <a:cs typeface="Century"/>
              </a:rPr>
              <a:t>Рівного</a:t>
            </a:r>
            <a:r>
              <a:rPr lang="ru-RU" dirty="0">
                <a:latin typeface="Century"/>
                <a:cs typeface="Century"/>
              </a:rPr>
              <a:t>, </a:t>
            </a:r>
            <a:r>
              <a:rPr lang="ru-RU" dirty="0" err="1">
                <a:latin typeface="Century"/>
                <a:cs typeface="Century"/>
              </a:rPr>
              <a:t>Полтави</a:t>
            </a:r>
            <a:r>
              <a:rPr lang="ru-RU" dirty="0">
                <a:latin typeface="Century"/>
                <a:cs typeface="Century"/>
              </a:rPr>
              <a:t>, </a:t>
            </a:r>
            <a:r>
              <a:rPr lang="ru-RU" dirty="0" err="1">
                <a:latin typeface="Century"/>
                <a:cs typeface="Century"/>
              </a:rPr>
              <a:t>Дрогобича</a:t>
            </a:r>
            <a:r>
              <a:rPr lang="ru-RU" dirty="0">
                <a:latin typeface="Century"/>
                <a:cs typeface="Century"/>
              </a:rPr>
              <a:t>, </a:t>
            </a:r>
            <a:r>
              <a:rPr lang="ru-RU" dirty="0" err="1">
                <a:latin typeface="Century"/>
                <a:cs typeface="Century"/>
              </a:rPr>
              <a:t>Вінниці</a:t>
            </a:r>
            <a:r>
              <a:rPr lang="ru-RU" dirty="0">
                <a:latin typeface="Century"/>
                <a:cs typeface="Century"/>
              </a:rPr>
              <a:t>, Тернополя, </a:t>
            </a:r>
            <a:r>
              <a:rPr lang="ru-RU" dirty="0" err="1">
                <a:latin typeface="Century"/>
                <a:cs typeface="Century"/>
              </a:rPr>
              <a:t>більшало</a:t>
            </a:r>
            <a:r>
              <a:rPr lang="ru-RU" dirty="0">
                <a:latin typeface="Century"/>
                <a:cs typeface="Century"/>
              </a:rPr>
              <a:t> й </a:t>
            </a:r>
            <a:r>
              <a:rPr lang="ru-RU" dirty="0" err="1">
                <a:latin typeface="Century"/>
                <a:cs typeface="Century"/>
              </a:rPr>
              <a:t>киян</a:t>
            </a:r>
            <a:r>
              <a:rPr lang="ru-RU" dirty="0">
                <a:latin typeface="Century"/>
                <a:cs typeface="Century"/>
              </a:rPr>
              <a:t>. </a:t>
            </a:r>
            <a:r>
              <a:rPr lang="ru-RU" dirty="0" err="1">
                <a:latin typeface="Century"/>
                <a:cs typeface="Century"/>
              </a:rPr>
              <a:t>Голодувало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вже</a:t>
            </a:r>
            <a:r>
              <a:rPr lang="ru-RU" dirty="0">
                <a:latin typeface="Century"/>
                <a:cs typeface="Century"/>
              </a:rPr>
              <a:t> 151 особа, 131 </a:t>
            </a:r>
            <a:r>
              <a:rPr lang="ru-RU" dirty="0" err="1">
                <a:latin typeface="Century"/>
                <a:cs typeface="Century"/>
              </a:rPr>
              <a:t>забезпечували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обслуговування</a:t>
            </a:r>
            <a:r>
              <a:rPr lang="ru-RU" dirty="0">
                <a:latin typeface="Century"/>
                <a:cs typeface="Century"/>
              </a:rPr>
              <a:t>. </a:t>
            </a:r>
            <a:endParaRPr lang="ru-RU" dirty="0" smtClean="0">
              <a:latin typeface="Century"/>
              <a:cs typeface="Century"/>
            </a:endParaRPr>
          </a:p>
          <a:p>
            <a:pPr algn="just"/>
            <a:r>
              <a:rPr lang="ru-RU" b="1" dirty="0" smtClean="0">
                <a:latin typeface="Century"/>
                <a:cs typeface="Century"/>
              </a:rPr>
              <a:t>5 </a:t>
            </a:r>
            <a:r>
              <a:rPr lang="ru-RU" b="1" dirty="0">
                <a:latin typeface="Century"/>
                <a:cs typeface="Century"/>
              </a:rPr>
              <a:t>жовтня </a:t>
            </a:r>
            <a:r>
              <a:rPr lang="ru-RU" dirty="0">
                <a:latin typeface="Century"/>
                <a:cs typeface="Century"/>
              </a:rPr>
              <a:t>До табору </a:t>
            </a:r>
            <a:r>
              <a:rPr lang="ru-RU" dirty="0" err="1">
                <a:latin typeface="Century"/>
                <a:cs typeface="Century"/>
              </a:rPr>
              <a:t>завітав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Леонід</a:t>
            </a:r>
            <a:r>
              <a:rPr lang="ru-RU" dirty="0">
                <a:latin typeface="Century"/>
                <a:cs typeface="Century"/>
              </a:rPr>
              <a:t> Кравчук, з </a:t>
            </a:r>
            <a:r>
              <a:rPr lang="ru-RU" dirty="0" err="1">
                <a:latin typeface="Century"/>
                <a:cs typeface="Century"/>
              </a:rPr>
              <a:t>яким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перемовини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Доній</a:t>
            </a:r>
            <a:r>
              <a:rPr lang="ru-RU" dirty="0">
                <a:latin typeface="Century"/>
                <a:cs typeface="Century"/>
              </a:rPr>
              <a:t> та </a:t>
            </a:r>
            <a:r>
              <a:rPr lang="ru-RU" dirty="0" err="1">
                <a:latin typeface="Century"/>
                <a:cs typeface="Century"/>
              </a:rPr>
              <a:t>Іващишин</a:t>
            </a:r>
            <a:r>
              <a:rPr lang="ru-RU" dirty="0">
                <a:latin typeface="Century"/>
                <a:cs typeface="Century"/>
              </a:rPr>
              <a:t>. </a:t>
            </a:r>
            <a:r>
              <a:rPr lang="ru-RU" dirty="0" err="1">
                <a:latin typeface="Century"/>
                <a:cs typeface="Century"/>
              </a:rPr>
              <a:t>Обговорювалася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ситуація</a:t>
            </a:r>
            <a:r>
              <a:rPr lang="ru-RU" dirty="0">
                <a:latin typeface="Century"/>
                <a:cs typeface="Century"/>
              </a:rPr>
              <a:t>, </a:t>
            </a:r>
            <a:r>
              <a:rPr lang="ru-RU" dirty="0" err="1">
                <a:latin typeface="Century"/>
                <a:cs typeface="Century"/>
              </a:rPr>
              <a:t>що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була</a:t>
            </a:r>
            <a:r>
              <a:rPr lang="ru-RU" dirty="0">
                <a:latin typeface="Century"/>
                <a:cs typeface="Century"/>
              </a:rPr>
              <a:t> на той час в </a:t>
            </a:r>
            <a:r>
              <a:rPr lang="ru-RU" dirty="0" err="1">
                <a:latin typeface="Century"/>
                <a:cs typeface="Century"/>
              </a:rPr>
              <a:t>республіці</a:t>
            </a:r>
            <a:r>
              <a:rPr lang="ru-RU" dirty="0">
                <a:latin typeface="Century"/>
                <a:cs typeface="Century"/>
              </a:rPr>
              <a:t> та </a:t>
            </a:r>
            <a:r>
              <a:rPr lang="ru-RU" dirty="0" err="1">
                <a:latin typeface="Century"/>
                <a:cs typeface="Century"/>
              </a:rPr>
              <a:t>вимоги</a:t>
            </a:r>
            <a:r>
              <a:rPr lang="ru-RU" dirty="0">
                <a:latin typeface="Century"/>
                <a:cs typeface="Century"/>
              </a:rPr>
              <a:t>, </a:t>
            </a:r>
            <a:r>
              <a:rPr lang="ru-RU" dirty="0" err="1">
                <a:latin typeface="Century"/>
                <a:cs typeface="Century"/>
              </a:rPr>
              <a:t>студенти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бажали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зустрічі</a:t>
            </a:r>
            <a:r>
              <a:rPr lang="ru-RU" dirty="0">
                <a:latin typeface="Century"/>
                <a:cs typeface="Century"/>
              </a:rPr>
              <a:t> за "круглим столом". Консенсусу </a:t>
            </a:r>
            <a:r>
              <a:rPr lang="ru-RU" dirty="0" err="1">
                <a:latin typeface="Century"/>
                <a:cs typeface="Century"/>
              </a:rPr>
              <a:t>досягти</a:t>
            </a:r>
            <a:r>
              <a:rPr lang="ru-RU" dirty="0">
                <a:latin typeface="Century"/>
                <a:cs typeface="Century"/>
              </a:rPr>
              <a:t> не </a:t>
            </a:r>
            <a:r>
              <a:rPr lang="ru-RU" dirty="0" err="1">
                <a:latin typeface="Century"/>
                <a:cs typeface="Century"/>
              </a:rPr>
              <a:t>вдалося</a:t>
            </a:r>
            <a:r>
              <a:rPr lang="ru-RU" dirty="0">
                <a:latin typeface="Century"/>
                <a:cs typeface="Century"/>
              </a:rPr>
              <a:t>, </a:t>
            </a:r>
            <a:r>
              <a:rPr lang="ru-RU" dirty="0" err="1">
                <a:latin typeface="Century"/>
                <a:cs typeface="Century"/>
              </a:rPr>
              <a:t>обидві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сторони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розійшлися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невдоволеними</a:t>
            </a:r>
            <a:r>
              <a:rPr lang="ru-RU" dirty="0">
                <a:latin typeface="Century"/>
                <a:cs typeface="Century"/>
              </a:rPr>
              <a:t>. Але </a:t>
            </a:r>
            <a:r>
              <a:rPr lang="ru-RU" dirty="0" err="1">
                <a:latin typeface="Century"/>
                <a:cs typeface="Century"/>
              </a:rPr>
              <a:t>важливим</a:t>
            </a:r>
            <a:r>
              <a:rPr lang="ru-RU" dirty="0">
                <a:latin typeface="Century"/>
                <a:cs typeface="Century"/>
              </a:rPr>
              <a:t> стало </a:t>
            </a:r>
            <a:r>
              <a:rPr lang="ru-RU" dirty="0" err="1">
                <a:latin typeface="Century"/>
                <a:cs typeface="Century"/>
              </a:rPr>
              <a:t>транслювання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цієї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зустрічі</a:t>
            </a:r>
            <a:r>
              <a:rPr lang="ru-RU" dirty="0">
                <a:latin typeface="Century"/>
                <a:cs typeface="Century"/>
              </a:rPr>
              <a:t> по </a:t>
            </a:r>
            <a:r>
              <a:rPr lang="ru-RU" dirty="0" err="1">
                <a:latin typeface="Century"/>
                <a:cs typeface="Century"/>
              </a:rPr>
              <a:t>телебаченню</a:t>
            </a:r>
            <a:r>
              <a:rPr lang="ru-RU" dirty="0">
                <a:latin typeface="Century"/>
                <a:cs typeface="Century"/>
              </a:rPr>
              <a:t>, люди </a:t>
            </a:r>
            <a:r>
              <a:rPr lang="ru-RU" dirty="0" err="1">
                <a:latin typeface="Century"/>
                <a:cs typeface="Century"/>
              </a:rPr>
              <a:t>зрозуміли</a:t>
            </a:r>
            <a:r>
              <a:rPr lang="ru-RU" dirty="0">
                <a:latin typeface="Century"/>
                <a:cs typeface="Century"/>
              </a:rPr>
              <a:t>, </a:t>
            </a:r>
            <a:r>
              <a:rPr lang="ru-RU" dirty="0" err="1">
                <a:latin typeface="Century"/>
                <a:cs typeface="Century"/>
              </a:rPr>
              <a:t>що</a:t>
            </a:r>
            <a:r>
              <a:rPr lang="ru-RU" dirty="0">
                <a:latin typeface="Century"/>
                <a:cs typeface="Century"/>
              </a:rPr>
              <a:t> в Києві </a:t>
            </a:r>
            <a:r>
              <a:rPr lang="ru-RU" dirty="0" err="1">
                <a:latin typeface="Century"/>
                <a:cs typeface="Century"/>
              </a:rPr>
              <a:t>зібралися</a:t>
            </a:r>
            <a:r>
              <a:rPr lang="ru-RU" dirty="0">
                <a:latin typeface="Century"/>
                <a:cs typeface="Century"/>
              </a:rPr>
              <a:t> не </a:t>
            </a:r>
            <a:r>
              <a:rPr lang="ru-RU" dirty="0" err="1">
                <a:latin typeface="Century"/>
                <a:cs typeface="Century"/>
              </a:rPr>
              <a:t>екстремісти</a:t>
            </a:r>
            <a:r>
              <a:rPr lang="ru-RU" dirty="0">
                <a:latin typeface="Century"/>
                <a:cs typeface="Century"/>
              </a:rPr>
              <a:t>, як </a:t>
            </a:r>
            <a:r>
              <a:rPr lang="ru-RU" dirty="0" err="1">
                <a:latin typeface="Century"/>
                <a:cs typeface="Century"/>
              </a:rPr>
              <a:t>провадила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комуністична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верхівка</a:t>
            </a:r>
            <a:r>
              <a:rPr lang="ru-RU" dirty="0">
                <a:latin typeface="Century"/>
                <a:cs typeface="Century"/>
              </a:rPr>
              <a:t>, а </a:t>
            </a:r>
            <a:r>
              <a:rPr lang="ru-RU" dirty="0" err="1">
                <a:latin typeface="Century"/>
                <a:cs typeface="Century"/>
              </a:rPr>
              <a:t>звичайні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хлопці</a:t>
            </a:r>
            <a:r>
              <a:rPr lang="ru-RU" dirty="0">
                <a:latin typeface="Century"/>
                <a:cs typeface="Century"/>
              </a:rPr>
              <a:t> та </a:t>
            </a:r>
            <a:r>
              <a:rPr lang="ru-RU" dirty="0" err="1">
                <a:latin typeface="Century"/>
                <a:cs typeface="Century"/>
              </a:rPr>
              <a:t>дівчата</a:t>
            </a:r>
            <a:r>
              <a:rPr lang="ru-RU" dirty="0">
                <a:latin typeface="Century"/>
                <a:cs typeface="Century"/>
              </a:rPr>
              <a:t>. У 90% </a:t>
            </a:r>
            <a:r>
              <a:rPr lang="ru-RU" dirty="0" err="1">
                <a:latin typeface="Century"/>
                <a:cs typeface="Century"/>
              </a:rPr>
              <a:t>голодуючих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зафіксована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підвищена</a:t>
            </a:r>
            <a:r>
              <a:rPr lang="ru-RU" dirty="0">
                <a:latin typeface="Century"/>
                <a:cs typeface="Century"/>
              </a:rPr>
              <a:t> температура.</a:t>
            </a:r>
          </a:p>
        </p:txBody>
      </p:sp>
      <p:pic>
        <p:nvPicPr>
          <p:cNvPr id="4" name="Изображение 3" descr="Unknow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0747" y="4287374"/>
            <a:ext cx="3479800" cy="233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Изображение 5" descr="Unknownьлдьд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3313" y="4325474"/>
            <a:ext cx="3543300" cy="2298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72525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85800" y="0"/>
            <a:ext cx="7770813" cy="1012131"/>
          </a:xfrm>
        </p:spPr>
        <p:txBody>
          <a:bodyPr/>
          <a:lstStyle/>
          <a:p>
            <a:r>
              <a:rPr lang="ru-RU" dirty="0" smtClean="0">
                <a:latin typeface="Century"/>
                <a:cs typeface="Century"/>
              </a:rPr>
              <a:t>6-8 жовтня</a:t>
            </a:r>
            <a:endParaRPr lang="ru-RU" dirty="0">
              <a:latin typeface="Century"/>
              <a:cs typeface="Century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7705" y="919893"/>
            <a:ext cx="8428773" cy="1902198"/>
          </a:xfrm>
        </p:spPr>
        <p:txBody>
          <a:bodyPr>
            <a:normAutofit/>
          </a:bodyPr>
          <a:lstStyle/>
          <a:p>
            <a:pPr algn="just"/>
            <a:r>
              <a:rPr lang="ru-RU" sz="1400" dirty="0">
                <a:latin typeface="Century"/>
                <a:cs typeface="Century"/>
              </a:rPr>
              <a:t>6 жовтня у </a:t>
            </a:r>
            <a:r>
              <a:rPr lang="ru-RU" sz="1400" dirty="0" err="1">
                <a:latin typeface="Century"/>
                <a:cs typeface="Century"/>
              </a:rPr>
              <a:t>палаці</a:t>
            </a:r>
            <a:r>
              <a:rPr lang="ru-RU" sz="1400" dirty="0">
                <a:latin typeface="Century"/>
                <a:cs typeface="Century"/>
              </a:rPr>
              <a:t> «</a:t>
            </a:r>
            <a:r>
              <a:rPr lang="ru-RU" sz="1400" dirty="0" err="1">
                <a:latin typeface="Century"/>
                <a:cs typeface="Century"/>
              </a:rPr>
              <a:t>Україна</a:t>
            </a:r>
            <a:r>
              <a:rPr lang="ru-RU" sz="1400" dirty="0">
                <a:latin typeface="Century"/>
                <a:cs typeface="Century"/>
              </a:rPr>
              <a:t>» </a:t>
            </a:r>
            <a:r>
              <a:rPr lang="ru-RU" sz="1400" dirty="0" err="1">
                <a:latin typeface="Century"/>
                <a:cs typeface="Century"/>
              </a:rPr>
              <a:t>відбулися</a:t>
            </a:r>
            <a:r>
              <a:rPr lang="ru-RU" sz="1400" dirty="0">
                <a:latin typeface="Century"/>
                <a:cs typeface="Century"/>
              </a:rPr>
              <a:t> </a:t>
            </a:r>
            <a:r>
              <a:rPr lang="ru-RU" sz="1400" dirty="0" err="1">
                <a:latin typeface="Century"/>
                <a:cs typeface="Century"/>
              </a:rPr>
              <a:t>урочисті</a:t>
            </a:r>
            <a:r>
              <a:rPr lang="ru-RU" sz="1400" dirty="0">
                <a:latin typeface="Century"/>
                <a:cs typeface="Century"/>
              </a:rPr>
              <a:t> </a:t>
            </a:r>
            <a:r>
              <a:rPr lang="ru-RU" sz="1400" dirty="0" err="1">
                <a:latin typeface="Century"/>
                <a:cs typeface="Century"/>
              </a:rPr>
              <a:t>збори</a:t>
            </a:r>
            <a:r>
              <a:rPr lang="ru-RU" sz="1400" dirty="0">
                <a:latin typeface="Century"/>
                <a:cs typeface="Century"/>
              </a:rPr>
              <a:t> учасників ВВВ, на </a:t>
            </a:r>
            <a:r>
              <a:rPr lang="ru-RU" sz="1400" dirty="0" err="1">
                <a:latin typeface="Century"/>
                <a:cs typeface="Century"/>
              </a:rPr>
              <a:t>яких</a:t>
            </a:r>
            <a:r>
              <a:rPr lang="ru-RU" sz="1400" dirty="0">
                <a:latin typeface="Century"/>
                <a:cs typeface="Century"/>
              </a:rPr>
              <a:t> </a:t>
            </a:r>
            <a:r>
              <a:rPr lang="ru-RU" sz="1400" dirty="0" err="1">
                <a:latin typeface="Century"/>
                <a:cs typeface="Century"/>
              </a:rPr>
              <a:t>були</a:t>
            </a:r>
            <a:r>
              <a:rPr lang="ru-RU" sz="1400" dirty="0">
                <a:latin typeface="Century"/>
                <a:cs typeface="Century"/>
              </a:rPr>
              <a:t> </a:t>
            </a:r>
            <a:r>
              <a:rPr lang="ru-RU" sz="1400" dirty="0" err="1">
                <a:latin typeface="Century"/>
                <a:cs typeface="Century"/>
              </a:rPr>
              <a:t>присутні</a:t>
            </a:r>
            <a:r>
              <a:rPr lang="ru-RU" sz="1400" dirty="0">
                <a:latin typeface="Century"/>
                <a:cs typeface="Century"/>
              </a:rPr>
              <a:t> й </a:t>
            </a:r>
            <a:r>
              <a:rPr lang="ru-RU" sz="1400" dirty="0" err="1">
                <a:latin typeface="Century"/>
                <a:cs typeface="Century"/>
              </a:rPr>
              <a:t>військові</a:t>
            </a:r>
            <a:r>
              <a:rPr lang="ru-RU" sz="1400" dirty="0">
                <a:latin typeface="Century"/>
                <a:cs typeface="Century"/>
              </a:rPr>
              <a:t>, </a:t>
            </a:r>
            <a:r>
              <a:rPr lang="ru-RU" sz="1400" dirty="0" err="1">
                <a:latin typeface="Century"/>
                <a:cs typeface="Century"/>
              </a:rPr>
              <a:t>комсомольці</a:t>
            </a:r>
            <a:r>
              <a:rPr lang="ru-RU" sz="1400" dirty="0">
                <a:latin typeface="Century"/>
                <a:cs typeface="Century"/>
              </a:rPr>
              <a:t>, </a:t>
            </a:r>
            <a:r>
              <a:rPr lang="ru-RU" sz="1400" dirty="0" err="1">
                <a:latin typeface="Century"/>
                <a:cs typeface="Century"/>
              </a:rPr>
              <a:t>суворовці</a:t>
            </a:r>
            <a:r>
              <a:rPr lang="ru-RU" sz="1400" dirty="0">
                <a:latin typeface="Century"/>
                <a:cs typeface="Century"/>
              </a:rPr>
              <a:t>. </a:t>
            </a:r>
            <a:r>
              <a:rPr lang="ru-RU" sz="1400" dirty="0" err="1">
                <a:latin typeface="Century"/>
                <a:cs typeface="Century"/>
              </a:rPr>
              <a:t>Після</a:t>
            </a:r>
            <a:r>
              <a:rPr lang="ru-RU" sz="1400" dirty="0">
                <a:latin typeface="Century"/>
                <a:cs typeface="Century"/>
              </a:rPr>
              <a:t> </a:t>
            </a:r>
            <a:r>
              <a:rPr lang="ru-RU" sz="1400" dirty="0" err="1">
                <a:latin typeface="Century"/>
                <a:cs typeface="Century"/>
              </a:rPr>
              <a:t>зустрічі</a:t>
            </a:r>
            <a:r>
              <a:rPr lang="ru-RU" sz="1400" dirty="0">
                <a:latin typeface="Century"/>
                <a:cs typeface="Century"/>
              </a:rPr>
              <a:t> </a:t>
            </a:r>
            <a:r>
              <a:rPr lang="ru-RU" sz="1400" dirty="0" err="1">
                <a:latin typeface="Century"/>
                <a:cs typeface="Century"/>
              </a:rPr>
              <a:t>старі</a:t>
            </a:r>
            <a:r>
              <a:rPr lang="ru-RU" sz="1400" dirty="0">
                <a:latin typeface="Century"/>
                <a:cs typeface="Century"/>
              </a:rPr>
              <a:t>, </a:t>
            </a:r>
            <a:r>
              <a:rPr lang="ru-RU" sz="1400" dirty="0" err="1">
                <a:latin typeface="Century"/>
                <a:cs typeface="Century"/>
              </a:rPr>
              <a:t>немічні</a:t>
            </a:r>
            <a:r>
              <a:rPr lang="ru-RU" sz="1400" dirty="0">
                <a:latin typeface="Century"/>
                <a:cs typeface="Century"/>
              </a:rPr>
              <a:t>, </a:t>
            </a:r>
            <a:r>
              <a:rPr lang="ru-RU" sz="1400" dirty="0" err="1">
                <a:latin typeface="Century"/>
                <a:cs typeface="Century"/>
              </a:rPr>
              <a:t>обдурені</a:t>
            </a:r>
            <a:r>
              <a:rPr lang="ru-RU" sz="1400" dirty="0">
                <a:latin typeface="Century"/>
                <a:cs typeface="Century"/>
              </a:rPr>
              <a:t> </a:t>
            </a:r>
            <a:r>
              <a:rPr lang="ru-RU" sz="1400" dirty="0" err="1" smtClean="0">
                <a:latin typeface="Century"/>
                <a:cs typeface="Century"/>
              </a:rPr>
              <a:t>ветерани</a:t>
            </a:r>
            <a:r>
              <a:rPr lang="ru-RU" sz="1400" dirty="0" smtClean="0">
                <a:latin typeface="Century"/>
                <a:cs typeface="Century"/>
              </a:rPr>
              <a:t> </a:t>
            </a:r>
            <a:r>
              <a:rPr lang="ru-RU" sz="1400" dirty="0" err="1" smtClean="0">
                <a:latin typeface="Century"/>
                <a:cs typeface="Century"/>
              </a:rPr>
              <a:t>пройшли</a:t>
            </a:r>
            <a:r>
              <a:rPr lang="ru-RU" sz="1400" dirty="0" smtClean="0">
                <a:latin typeface="Century"/>
                <a:cs typeface="Century"/>
              </a:rPr>
              <a:t> </a:t>
            </a:r>
            <a:r>
              <a:rPr lang="ru-RU" sz="1400" dirty="0" err="1" smtClean="0">
                <a:latin typeface="Century"/>
                <a:cs typeface="Century"/>
              </a:rPr>
              <a:t>ходою</a:t>
            </a:r>
            <a:r>
              <a:rPr lang="ru-RU" sz="1400" dirty="0" smtClean="0">
                <a:latin typeface="Century"/>
                <a:cs typeface="Century"/>
              </a:rPr>
              <a:t> до площі Жовтневої революції, </a:t>
            </a:r>
            <a:r>
              <a:rPr lang="ru-RU" sz="1400" dirty="0" err="1" smtClean="0">
                <a:latin typeface="Century"/>
                <a:cs typeface="Century"/>
              </a:rPr>
              <a:t>планували</a:t>
            </a:r>
            <a:r>
              <a:rPr lang="ru-RU" sz="1400" dirty="0" smtClean="0">
                <a:latin typeface="Century"/>
                <a:cs typeface="Century"/>
              </a:rPr>
              <a:t> пройти і </a:t>
            </a:r>
            <a:r>
              <a:rPr lang="ru-RU" sz="1400" dirty="0" err="1" smtClean="0">
                <a:latin typeface="Century"/>
                <a:cs typeface="Century"/>
              </a:rPr>
              <a:t>наметовим</a:t>
            </a:r>
            <a:r>
              <a:rPr lang="ru-RU" sz="1400" dirty="0" smtClean="0">
                <a:latin typeface="Century"/>
                <a:cs typeface="Century"/>
              </a:rPr>
              <a:t> </a:t>
            </a:r>
            <a:r>
              <a:rPr lang="ru-RU" sz="1400" dirty="0" err="1" smtClean="0">
                <a:latin typeface="Century"/>
                <a:cs typeface="Century"/>
              </a:rPr>
              <a:t>містечком</a:t>
            </a:r>
            <a:r>
              <a:rPr lang="ru-RU" sz="1400" dirty="0" smtClean="0">
                <a:latin typeface="Century"/>
                <a:cs typeface="Century"/>
              </a:rPr>
              <a:t>, </a:t>
            </a:r>
            <a:r>
              <a:rPr lang="ru-RU" sz="1400" dirty="0" err="1" smtClean="0">
                <a:latin typeface="Century"/>
                <a:cs typeface="Century"/>
              </a:rPr>
              <a:t>змітаючи</a:t>
            </a:r>
            <a:r>
              <a:rPr lang="ru-RU" sz="1400" dirty="0" smtClean="0">
                <a:latin typeface="Century"/>
                <a:cs typeface="Century"/>
              </a:rPr>
              <a:t> </a:t>
            </a:r>
            <a:r>
              <a:rPr lang="ru-RU" sz="1400" dirty="0" err="1" smtClean="0">
                <a:latin typeface="Century"/>
                <a:cs typeface="Century"/>
              </a:rPr>
              <a:t>його</a:t>
            </a:r>
            <a:r>
              <a:rPr lang="ru-RU" sz="1400" dirty="0" smtClean="0">
                <a:latin typeface="Century"/>
                <a:cs typeface="Century"/>
              </a:rPr>
              <a:t> при </a:t>
            </a:r>
            <a:r>
              <a:rPr lang="ru-RU" sz="1400" dirty="0" err="1" smtClean="0">
                <a:latin typeface="Century"/>
                <a:cs typeface="Century"/>
              </a:rPr>
              <a:t>цьому</a:t>
            </a:r>
            <a:r>
              <a:rPr lang="ru-RU" sz="1400" dirty="0" smtClean="0">
                <a:latin typeface="Century"/>
                <a:cs typeface="Century"/>
              </a:rPr>
              <a:t>, </a:t>
            </a:r>
            <a:r>
              <a:rPr lang="ru-RU" sz="1400" dirty="0" err="1" smtClean="0">
                <a:latin typeface="Century"/>
                <a:cs typeface="Century"/>
              </a:rPr>
              <a:t>покласти</a:t>
            </a:r>
            <a:r>
              <a:rPr lang="ru-RU" sz="1400" dirty="0" smtClean="0">
                <a:latin typeface="Century"/>
                <a:cs typeface="Century"/>
              </a:rPr>
              <a:t> </a:t>
            </a:r>
            <a:r>
              <a:rPr lang="ru-RU" sz="1400" dirty="0" err="1" smtClean="0">
                <a:latin typeface="Century"/>
                <a:cs typeface="Century"/>
              </a:rPr>
              <a:t>квіти</a:t>
            </a:r>
            <a:r>
              <a:rPr lang="ru-RU" sz="1400" dirty="0" smtClean="0">
                <a:latin typeface="Century"/>
                <a:cs typeface="Century"/>
              </a:rPr>
              <a:t> до </a:t>
            </a:r>
            <a:r>
              <a:rPr lang="ru-RU" sz="1400" dirty="0" err="1" smtClean="0">
                <a:latin typeface="Century"/>
                <a:cs typeface="Century"/>
              </a:rPr>
              <a:t>пам'ятника</a:t>
            </a:r>
            <a:r>
              <a:rPr lang="ru-RU" sz="1400" dirty="0" smtClean="0">
                <a:latin typeface="Century"/>
                <a:cs typeface="Century"/>
              </a:rPr>
              <a:t> </a:t>
            </a:r>
            <a:r>
              <a:rPr lang="ru-RU" sz="1400" dirty="0" err="1" smtClean="0">
                <a:latin typeface="Century"/>
                <a:cs typeface="Century"/>
              </a:rPr>
              <a:t>Леніну</a:t>
            </a:r>
            <a:r>
              <a:rPr lang="ru-RU" sz="1400" dirty="0" smtClean="0">
                <a:latin typeface="Century"/>
                <a:cs typeface="Century"/>
              </a:rPr>
              <a:t> (зараз там ТЦ «Глобус»). Але на </a:t>
            </a:r>
            <a:r>
              <a:rPr lang="ru-RU" sz="1400" dirty="0" err="1" smtClean="0">
                <a:latin typeface="Century"/>
                <a:cs typeface="Century"/>
              </a:rPr>
              <a:t>захист</a:t>
            </a:r>
            <a:r>
              <a:rPr lang="ru-RU" sz="1400" dirty="0" smtClean="0">
                <a:latin typeface="Century"/>
                <a:cs typeface="Century"/>
              </a:rPr>
              <a:t> </a:t>
            </a:r>
            <a:r>
              <a:rPr lang="ru-RU" sz="1400" dirty="0" err="1" smtClean="0">
                <a:latin typeface="Century"/>
                <a:cs typeface="Century"/>
              </a:rPr>
              <a:t>студентів</a:t>
            </a:r>
            <a:r>
              <a:rPr lang="ru-RU" sz="1400" dirty="0" smtClean="0">
                <a:latin typeface="Century"/>
                <a:cs typeface="Century"/>
              </a:rPr>
              <a:t> </a:t>
            </a:r>
            <a:r>
              <a:rPr lang="ru-RU" sz="1400" dirty="0" err="1" smtClean="0">
                <a:latin typeface="Century"/>
                <a:cs typeface="Century"/>
              </a:rPr>
              <a:t>вийшло</a:t>
            </a:r>
            <a:r>
              <a:rPr lang="ru-RU" sz="1400" dirty="0" smtClean="0">
                <a:latin typeface="Century"/>
                <a:cs typeface="Century"/>
              </a:rPr>
              <a:t> до 50 </a:t>
            </a:r>
            <a:r>
              <a:rPr lang="ru-RU" sz="1400" dirty="0" err="1" smtClean="0">
                <a:latin typeface="Century"/>
                <a:cs typeface="Century"/>
              </a:rPr>
              <a:t>тисяч</a:t>
            </a:r>
            <a:r>
              <a:rPr lang="ru-RU" sz="1400" dirty="0" smtClean="0">
                <a:latin typeface="Century"/>
                <a:cs typeface="Century"/>
              </a:rPr>
              <a:t> </a:t>
            </a:r>
            <a:r>
              <a:rPr lang="ru-RU" sz="1400" dirty="0" err="1" smtClean="0">
                <a:latin typeface="Century"/>
                <a:cs typeface="Century"/>
              </a:rPr>
              <a:t>киян</a:t>
            </a:r>
            <a:r>
              <a:rPr lang="ru-RU" sz="1400" dirty="0" smtClean="0">
                <a:latin typeface="Century"/>
                <a:cs typeface="Century"/>
              </a:rPr>
              <a:t>. </a:t>
            </a:r>
            <a:r>
              <a:rPr lang="ru-RU" sz="1400" dirty="0" err="1" smtClean="0">
                <a:latin typeface="Century"/>
                <a:cs typeface="Century"/>
              </a:rPr>
              <a:t>Також</a:t>
            </a:r>
            <a:r>
              <a:rPr lang="ru-RU" sz="1400" dirty="0" smtClean="0">
                <a:latin typeface="Century"/>
                <a:cs typeface="Century"/>
              </a:rPr>
              <a:t> </a:t>
            </a:r>
            <a:r>
              <a:rPr lang="ru-RU" sz="1400" dirty="0" err="1" smtClean="0">
                <a:latin typeface="Century"/>
                <a:cs typeface="Century"/>
              </a:rPr>
              <a:t>охорону</a:t>
            </a:r>
            <a:r>
              <a:rPr lang="ru-RU" sz="1400" dirty="0" smtClean="0">
                <a:latin typeface="Century"/>
                <a:cs typeface="Century"/>
              </a:rPr>
              <a:t> </a:t>
            </a:r>
            <a:r>
              <a:rPr lang="ru-RU" sz="1400" dirty="0" err="1" smtClean="0">
                <a:latin typeface="Century"/>
                <a:cs typeface="Century"/>
              </a:rPr>
              <a:t>забезпечувала</a:t>
            </a:r>
            <a:r>
              <a:rPr lang="ru-RU" sz="1400" dirty="0" smtClean="0">
                <a:latin typeface="Century"/>
                <a:cs typeface="Century"/>
              </a:rPr>
              <a:t> </a:t>
            </a:r>
            <a:r>
              <a:rPr lang="ru-RU" sz="1400" dirty="0" err="1" smtClean="0">
                <a:latin typeface="Century"/>
                <a:cs typeface="Century"/>
              </a:rPr>
              <a:t>студентська</a:t>
            </a:r>
            <a:r>
              <a:rPr lang="ru-RU" sz="1400" dirty="0" smtClean="0">
                <a:latin typeface="Century"/>
                <a:cs typeface="Century"/>
              </a:rPr>
              <a:t> </a:t>
            </a:r>
            <a:r>
              <a:rPr lang="ru-RU" sz="1400" dirty="0" err="1" smtClean="0">
                <a:latin typeface="Century"/>
                <a:cs typeface="Century"/>
              </a:rPr>
              <a:t>охорона</a:t>
            </a:r>
            <a:r>
              <a:rPr lang="ru-RU" sz="1400" dirty="0" smtClean="0">
                <a:latin typeface="Century"/>
                <a:cs typeface="Century"/>
              </a:rPr>
              <a:t> й </a:t>
            </a:r>
            <a:r>
              <a:rPr lang="ru-RU" sz="1400" dirty="0" err="1" smtClean="0">
                <a:latin typeface="Century"/>
                <a:cs typeface="Century"/>
              </a:rPr>
              <a:t>міліція</a:t>
            </a:r>
            <a:r>
              <a:rPr lang="ru-RU" sz="1400" dirty="0" smtClean="0">
                <a:latin typeface="Century"/>
                <a:cs typeface="Century"/>
              </a:rPr>
              <a:t>. В </a:t>
            </a:r>
            <a:r>
              <a:rPr lang="ru-RU" sz="1400" dirty="0" err="1" smtClean="0">
                <a:latin typeface="Century"/>
                <a:cs typeface="Century"/>
              </a:rPr>
              <a:t>результаті</a:t>
            </a:r>
            <a:r>
              <a:rPr lang="ru-RU" sz="1400" dirty="0" smtClean="0">
                <a:latin typeface="Century"/>
                <a:cs typeface="Century"/>
              </a:rPr>
              <a:t>, </a:t>
            </a:r>
            <a:r>
              <a:rPr lang="ru-RU" sz="1400" dirty="0" err="1" smtClean="0">
                <a:latin typeface="Century"/>
                <a:cs typeface="Century"/>
              </a:rPr>
              <a:t>лише</a:t>
            </a:r>
            <a:r>
              <a:rPr lang="ru-RU" sz="1400" dirty="0" smtClean="0">
                <a:latin typeface="Century"/>
                <a:cs typeface="Century"/>
              </a:rPr>
              <a:t> </a:t>
            </a:r>
            <a:r>
              <a:rPr lang="ru-RU" sz="1400" dirty="0" err="1" smtClean="0">
                <a:latin typeface="Century"/>
                <a:cs typeface="Century"/>
              </a:rPr>
              <a:t>дві</a:t>
            </a:r>
            <a:r>
              <a:rPr lang="ru-RU" sz="1400" dirty="0" smtClean="0">
                <a:latin typeface="Century"/>
                <a:cs typeface="Century"/>
              </a:rPr>
              <a:t> </a:t>
            </a:r>
            <a:r>
              <a:rPr lang="ru-RU" sz="1400" dirty="0" err="1" smtClean="0">
                <a:latin typeface="Century"/>
                <a:cs typeface="Century"/>
              </a:rPr>
              <a:t>бабусі</a:t>
            </a:r>
            <a:r>
              <a:rPr lang="ru-RU" sz="1400" dirty="0" smtClean="0">
                <a:latin typeface="Century"/>
                <a:cs typeface="Century"/>
              </a:rPr>
              <a:t> </a:t>
            </a:r>
            <a:r>
              <a:rPr lang="ru-RU" sz="1400" dirty="0" err="1" smtClean="0">
                <a:latin typeface="Century"/>
                <a:cs typeface="Century"/>
              </a:rPr>
              <a:t>обійшли</a:t>
            </a:r>
            <a:r>
              <a:rPr lang="ru-RU" sz="1400" dirty="0" smtClean="0">
                <a:latin typeface="Century"/>
                <a:cs typeface="Century"/>
              </a:rPr>
              <a:t> </a:t>
            </a:r>
            <a:r>
              <a:rPr lang="ru-RU" sz="1400" dirty="0" err="1" smtClean="0">
                <a:latin typeface="Century"/>
                <a:cs typeface="Century"/>
              </a:rPr>
              <a:t>містечко</a:t>
            </a:r>
            <a:r>
              <a:rPr lang="ru-RU" sz="1400" dirty="0" smtClean="0">
                <a:latin typeface="Century"/>
                <a:cs typeface="Century"/>
              </a:rPr>
              <a:t> і </a:t>
            </a:r>
            <a:r>
              <a:rPr lang="ru-RU" sz="1400" dirty="0" err="1" smtClean="0">
                <a:latin typeface="Century"/>
                <a:cs typeface="Century"/>
              </a:rPr>
              <a:t>поклали</a:t>
            </a:r>
            <a:r>
              <a:rPr lang="ru-RU" sz="1400" dirty="0" smtClean="0">
                <a:latin typeface="Century"/>
                <a:cs typeface="Century"/>
              </a:rPr>
              <a:t> </a:t>
            </a:r>
            <a:r>
              <a:rPr lang="ru-RU" sz="1400" dirty="0" err="1" smtClean="0">
                <a:latin typeface="Century"/>
                <a:cs typeface="Century"/>
              </a:rPr>
              <a:t>квіти</a:t>
            </a:r>
            <a:r>
              <a:rPr lang="ru-RU" sz="1400" dirty="0" smtClean="0">
                <a:latin typeface="Century"/>
                <a:cs typeface="Century"/>
              </a:rPr>
              <a:t> до </a:t>
            </a:r>
            <a:r>
              <a:rPr lang="ru-RU" sz="1400" dirty="0" err="1" smtClean="0">
                <a:latin typeface="Century"/>
                <a:cs typeface="Century"/>
              </a:rPr>
              <a:t>підніжжя</a:t>
            </a:r>
            <a:r>
              <a:rPr lang="ru-RU" sz="1400" dirty="0" smtClean="0">
                <a:latin typeface="Century"/>
                <a:cs typeface="Century"/>
              </a:rPr>
              <a:t> </a:t>
            </a:r>
            <a:r>
              <a:rPr lang="ru-RU" sz="1400" dirty="0" err="1" smtClean="0">
                <a:latin typeface="Century"/>
                <a:cs typeface="Century"/>
              </a:rPr>
              <a:t>пам'ятника</a:t>
            </a:r>
            <a:r>
              <a:rPr lang="ru-RU" sz="1400" dirty="0" smtClean="0">
                <a:latin typeface="Century"/>
                <a:cs typeface="Century"/>
              </a:rPr>
              <a:t>. Як сказав Роман </a:t>
            </a:r>
            <a:r>
              <a:rPr lang="ru-RU" sz="1400" dirty="0" err="1" smtClean="0">
                <a:latin typeface="Century"/>
                <a:cs typeface="Century"/>
              </a:rPr>
              <a:t>Іваничук</a:t>
            </a:r>
            <a:r>
              <a:rPr lang="ru-RU" sz="1400" dirty="0" smtClean="0">
                <a:latin typeface="Century"/>
                <a:cs typeface="Century"/>
              </a:rPr>
              <a:t>, «</a:t>
            </a:r>
            <a:r>
              <a:rPr lang="ru-RU" sz="1400" dirty="0" err="1" smtClean="0">
                <a:latin typeface="Century"/>
                <a:cs typeface="Century"/>
              </a:rPr>
              <a:t>саме</a:t>
            </a:r>
            <a:r>
              <a:rPr lang="ru-RU" sz="1400" dirty="0" smtClean="0">
                <a:latin typeface="Century"/>
                <a:cs typeface="Century"/>
              </a:rPr>
              <a:t> </a:t>
            </a:r>
            <a:r>
              <a:rPr lang="ru-RU" sz="1400" dirty="0" err="1" smtClean="0">
                <a:latin typeface="Century"/>
                <a:cs typeface="Century"/>
              </a:rPr>
              <a:t>тоді</a:t>
            </a:r>
            <a:r>
              <a:rPr lang="ru-RU" sz="1400" dirty="0" smtClean="0">
                <a:latin typeface="Century"/>
                <a:cs typeface="Century"/>
              </a:rPr>
              <a:t> </a:t>
            </a:r>
            <a:r>
              <a:rPr lang="ru-RU" sz="1400" dirty="0" err="1" smtClean="0">
                <a:latin typeface="Century"/>
                <a:cs typeface="Century"/>
              </a:rPr>
              <a:t>відбувся</a:t>
            </a:r>
            <a:r>
              <a:rPr lang="ru-RU" sz="1400" dirty="0" smtClean="0">
                <a:latin typeface="Century"/>
                <a:cs typeface="Century"/>
              </a:rPr>
              <a:t> крах </a:t>
            </a:r>
            <a:r>
              <a:rPr lang="ru-RU" sz="1400" dirty="0" err="1" smtClean="0">
                <a:latin typeface="Century"/>
                <a:cs typeface="Century"/>
              </a:rPr>
              <a:t>комуністичної</a:t>
            </a:r>
            <a:r>
              <a:rPr lang="ru-RU" sz="1400" dirty="0" smtClean="0">
                <a:latin typeface="Century"/>
                <a:cs typeface="Century"/>
              </a:rPr>
              <a:t> </a:t>
            </a:r>
            <a:r>
              <a:rPr lang="ru-RU" sz="1400" dirty="0" err="1" smtClean="0">
                <a:latin typeface="Century"/>
                <a:cs typeface="Century"/>
              </a:rPr>
              <a:t>партії</a:t>
            </a:r>
            <a:r>
              <a:rPr lang="ru-RU" sz="1400" dirty="0" smtClean="0">
                <a:latin typeface="Century"/>
                <a:cs typeface="Century"/>
              </a:rPr>
              <a:t>...».</a:t>
            </a:r>
          </a:p>
          <a:p>
            <a:pPr marL="0" indent="0" algn="just">
              <a:buNone/>
            </a:pPr>
            <a:endParaRPr lang="ru-RU" sz="1400" dirty="0">
              <a:latin typeface="Century"/>
              <a:cs typeface="Century"/>
            </a:endParaRPr>
          </a:p>
        </p:txBody>
      </p:sp>
      <p:pic>
        <p:nvPicPr>
          <p:cNvPr id="4" name="Изображение 3" descr="220px-Гончар_О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7323" y="2606404"/>
            <a:ext cx="2539155" cy="3901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97705" y="2968038"/>
            <a:ext cx="5638987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ru-RU" sz="1400" dirty="0" smtClean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8 жовтня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Комісія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, яка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працювала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за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дорученням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Верховної Ради,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доповіла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,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кількість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голодуючих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становить 158 людей з 24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міст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республіки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. На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повідомлення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,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що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здоров'я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студентів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погіршується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, холод і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хвороби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можуть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призвести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до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трагедії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, в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залі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на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сесії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деякі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депутати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розсміялися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. Один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навіть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при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виступі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звинуватив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студентів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у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шантажі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та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тиску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на парламент,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його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ще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й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підтримали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оплесками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.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Це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транслювалося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по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телевізору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.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Після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цих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подій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республікою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покотилася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масова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хвиля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виходу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з лав КПРС.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Наметове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містечко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відвідав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відомий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український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письменник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Олесь Гончар,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визнав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у них свою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молодість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,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визнав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вимоги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студентів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цілком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справедливими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.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Наступного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для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вийшов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з лав КПРС,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мотивуючи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рішення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тим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,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що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«з такими, з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безмежно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жорстокими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,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що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глумливим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сміхом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зустрічають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трагедію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власного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народу,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страждання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дітей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України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, я не хочу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мати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нічого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спільного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xmlns="" val="6721123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тория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История.thmx</Template>
  <TotalTime>104</TotalTime>
  <Words>1453</Words>
  <Application>Microsoft Macintosh PowerPoint</Application>
  <PresentationFormat>Экран (4:3)</PresentationFormat>
  <Paragraphs>33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История</vt:lpstr>
      <vt:lpstr>Студентська революція на граніті</vt:lpstr>
      <vt:lpstr>Слайд 2</vt:lpstr>
      <vt:lpstr>Передісторія</vt:lpstr>
      <vt:lpstr>Слайд 4</vt:lpstr>
      <vt:lpstr>2 жовтня</vt:lpstr>
      <vt:lpstr>Головні вимоги студентів</vt:lpstr>
      <vt:lpstr>3 жовтня</vt:lpstr>
      <vt:lpstr>4 - 5 жовтня </vt:lpstr>
      <vt:lpstr>6-8 жовтня</vt:lpstr>
      <vt:lpstr>9 жовтня</vt:lpstr>
      <vt:lpstr>11-16 жовтня</vt:lpstr>
      <vt:lpstr>17 жовтня</vt:lpstr>
      <vt:lpstr>Значення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Студентська революція на граніті</dc:title>
  <dc:creator>Мак</dc:creator>
  <cp:lastModifiedBy>Админ</cp:lastModifiedBy>
  <cp:revision>15</cp:revision>
  <dcterms:created xsi:type="dcterms:W3CDTF">2015-05-17T13:37:56Z</dcterms:created>
  <dcterms:modified xsi:type="dcterms:W3CDTF">2016-10-19T15:14:59Z</dcterms:modified>
</cp:coreProperties>
</file>